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90.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FCEE7A-4BAA-4BCF-A6C5-C229A21ACBBB}">
  <a:tblStyle styleId="{FAFCEE7A-4BAA-4BCF-A6C5-C229A21ACBBB}" styleName="Table_0">
    <a:wholeTbl>
      <a:tcTxStyle b="off" i="off">
        <a:font>
          <a:latin typeface="Rockwell"/>
          <a:ea typeface="Rockwell"/>
          <a:cs typeface="Rockwel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9E9"/>
          </a:solidFill>
        </a:fill>
      </a:tcStyle>
    </a:wholeTbl>
    <a:band1H>
      <a:tcTxStyle b="off" i="off"/>
      <a:tcStyle>
        <a:fill>
          <a:solidFill>
            <a:srgbClr val="D0D0D0"/>
          </a:solidFill>
        </a:fill>
      </a:tcStyle>
    </a:band1H>
    <a:band2H>
      <a:tcTxStyle b="off" i="off"/>
    </a:band2H>
    <a:band1V>
      <a:tcTxStyle b="off" i="off"/>
      <a:tcStyle>
        <a:fill>
          <a:solidFill>
            <a:srgbClr val="D0D0D0"/>
          </a:solidFill>
        </a:fill>
      </a:tcStyle>
    </a:band1V>
    <a:band2V>
      <a:tcTxStyle b="off" i="off"/>
    </a:band2V>
    <a:lastCol>
      <a:tcTxStyle b="on" i="off">
        <a:font>
          <a:latin typeface="Rockwell"/>
          <a:ea typeface="Rockwell"/>
          <a:cs typeface="Rockwell"/>
        </a:font>
        <a:srgbClr val="FFFFFF"/>
      </a:tcTxStyle>
      <a:tcStyle>
        <a:fill>
          <a:solidFill>
            <a:srgbClr val="5A5A59"/>
          </a:solidFill>
        </a:fill>
      </a:tcStyle>
    </a:lastCol>
    <a:firstCol>
      <a:tcTxStyle b="on" i="off">
        <a:font>
          <a:latin typeface="Rockwell"/>
          <a:ea typeface="Rockwell"/>
          <a:cs typeface="Rockwell"/>
        </a:font>
        <a:srgbClr val="FFFFFF"/>
      </a:tcTxStyle>
      <a:tcStyle>
        <a:fill>
          <a:solidFill>
            <a:srgbClr val="5A5A59"/>
          </a:solidFill>
        </a:fill>
      </a:tcStyle>
    </a:firstCol>
    <a:lastRow>
      <a:tcTxStyle b="on" i="off">
        <a:font>
          <a:latin typeface="Rockwell"/>
          <a:ea typeface="Rockwell"/>
          <a:cs typeface="Rockwell"/>
        </a:font>
        <a:srgbClr val="FFFFFF"/>
      </a:tcTxStyle>
      <a:tcStyle>
        <a:tcBdr>
          <a:top>
            <a:ln cap="flat" cmpd="sng" w="38100">
              <a:solidFill>
                <a:srgbClr val="FFFFFF"/>
              </a:solidFill>
              <a:prstDash val="solid"/>
              <a:round/>
              <a:headEnd len="sm" w="sm" type="none"/>
              <a:tailEnd len="sm" w="sm" type="none"/>
            </a:ln>
          </a:top>
        </a:tcBdr>
        <a:fill>
          <a:solidFill>
            <a:srgbClr val="5A5A59"/>
          </a:solidFill>
        </a:fill>
      </a:tcStyle>
    </a:lastRow>
    <a:seCell>
      <a:tcTxStyle b="off" i="off"/>
    </a:seCell>
    <a:swCell>
      <a:tcTxStyle b="off" i="off"/>
    </a:swCell>
    <a:firstRow>
      <a:tcTxStyle b="on" i="off">
        <a:font>
          <a:latin typeface="Rockwell"/>
          <a:ea typeface="Rockwell"/>
          <a:cs typeface="Rockwell"/>
        </a:font>
        <a:srgbClr val="FFFFFF"/>
      </a:tcTxStyle>
      <a:tcStyle>
        <a:tcBdr>
          <a:bottom>
            <a:ln cap="flat" cmpd="sng" w="38100">
              <a:solidFill>
                <a:srgbClr val="FFFFFF"/>
              </a:solidFill>
              <a:prstDash val="solid"/>
              <a:round/>
              <a:headEnd len="sm" w="sm" type="none"/>
              <a:tailEnd len="sm" w="sm" type="none"/>
            </a:ln>
          </a:bottom>
        </a:tcBdr>
        <a:fill>
          <a:solidFill>
            <a:srgbClr val="5A5A59"/>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7c739f0346_2_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g7c739f0346_2_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9695764ff_0_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g89695764ff_0_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899761c3f0_0_8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2" name="Google Shape;902;g899761c3f0_0_8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899761c3f0_0_9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0" name="Google Shape;910;g899761c3f0_0_9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899761c3f0_0_10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8" name="Google Shape;918;g899761c3f0_0_10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899761c3f0_0_10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6" name="Google Shape;926;g899761c3f0_0_10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899761c3f0_0_1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4" name="Google Shape;934;g899761c3f0_0_11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899761c3f0_0_12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2" name="Google Shape;942;g899761c3f0_0_12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8ae5316983_4_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0" name="Google Shape;950;g8ae5316983_4_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8ae5316983_4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8" name="Google Shape;958;g8ae5316983_4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899761c3f0_0_1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6" name="Google Shape;966;g899761c3f0_0_1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899761c3f0_0_1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4" name="Google Shape;974;g899761c3f0_0_13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9695764ff_0_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g89695764ff_0_2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899761c3f0_0_1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2" name="Google Shape;982;g899761c3f0_0_1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899761c3f0_0_14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0" name="Google Shape;990;g899761c3f0_0_14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899761c3f0_0_1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8" name="Google Shape;998;g899761c3f0_0_1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899761c3f0_0_17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6" name="Google Shape;1006;g899761c3f0_0_17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899761c3f0_0_1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4" name="Google Shape;1014;g899761c3f0_0_17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99761c3f0_0_18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2" name="Google Shape;1022;g899761c3f0_0_18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899761c3f0_0_19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0" name="Google Shape;1030;g899761c3f0_0_19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899761c3f0_0_20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8" name="Google Shape;1038;g899761c3f0_0_20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8ae5316983_4_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6" name="Google Shape;1046;g8ae5316983_4_1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899761c3f0_0_20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Please make sure to convey that using DAO is not industry standard practice. It is good to have data access layer but sometimes we might need to map DAO into entity and vice versa. This is some extra code we do. We can tell students that It is an optional thing and It is highly dependent on use case of your business logic.</a:t>
            </a:r>
            <a:endParaRPr/>
          </a:p>
        </p:txBody>
      </p:sp>
      <p:sp>
        <p:nvSpPr>
          <p:cNvPr id="1054" name="Google Shape;1054;g899761c3f0_0_20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9695764ff_0_4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g89695764ff_0_4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899761c3f0_0_2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2" name="Google Shape;1062;g899761c3f0_0_2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899761c3f0_0_2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0" name="Google Shape;1070;g899761c3f0_0_22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899761c3f0_0_2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8" name="Google Shape;1078;g899761c3f0_0_23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899761c3f0_0_2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6" name="Google Shape;1086;g899761c3f0_0_2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899761c3f0_0_24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4" name="Google Shape;1094;g899761c3f0_0_24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899761c3f0_0_25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2" name="Google Shape;1102;g899761c3f0_0_25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99761c3f0_0_2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0" name="Google Shape;1110;g899761c3f0_0_26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899761c3f0_0_27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8" name="Google Shape;1118;g899761c3f0_0_27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899761c3f0_0_28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6" name="Google Shape;1126;g899761c3f0_0_28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899761c3f0_0_28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5" name="Google Shape;1135;g899761c3f0_0_28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9695764ff_0_5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89695764ff_0_5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899761c3f0_0_29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4" name="Google Shape;1144;g899761c3f0_0_29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888940a1b2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3" name="Google Shape;1153;g888940a1b2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888940a1b2_0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1" name="Google Shape;1161;g888940a1b2_0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888940a1b2_0_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9" name="Google Shape;1169;g888940a1b2_0_2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888940a1b2_0_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7" name="Google Shape;1177;g888940a1b2_0_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898dc417f2_0_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5" name="Google Shape;1185;g898dc417f2_0_3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888940a1b2_0_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3" name="Google Shape;1193;g888940a1b2_0_3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88940a1b2_0_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3" name="Google Shape;1203;g888940a1b2_0_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88940a1b2_0_4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1" name="Google Shape;1211;g888940a1b2_0_4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888940a1b2_0_5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9" name="Google Shape;1219;g888940a1b2_0_5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9695764ff_0_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89695764ff_0_6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888940a1b2_0_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7" name="Google Shape;1227;g888940a1b2_0_7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888940a1b2_0_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5" name="Google Shape;1235;g888940a1b2_0_7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88940a1b2_0_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3" name="Google Shape;1243;g888940a1b2_0_9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888940a1b2_0_8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1" name="Google Shape;1251;g888940a1b2_0_8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8a41037477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9" name="Google Shape;1259;g8a41037477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888940a1b2_0_10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7" name="Google Shape;1267;g888940a1b2_0_10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888940a1b2_0_11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5" name="Google Shape;1275;g888940a1b2_0_11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888940a1b2_0_12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3" name="Google Shape;1283;g888940a1b2_0_12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8a28320ac1_1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1" name="Google Shape;1291;g8a28320ac1_1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888940a1b2_0_1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9" name="Google Shape;1299;g888940a1b2_0_13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9695764ff_0_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89695764ff_0_7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888940a1b2_0_1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7" name="Google Shape;1307;g888940a1b2_0_1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888940a1b2_0_14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5" name="Google Shape;1315;g888940a1b2_0_14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888940a1b2_0_1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3" name="Google Shape;1323;g888940a1b2_0_1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888940a1b2_0_1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1" name="Google Shape;1331;g888940a1b2_0_1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888940a1b2_0_17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9" name="Google Shape;1339;g888940a1b2_0_17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888940a1b2_0_1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7" name="Google Shape;1347;g888940a1b2_0_17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888940a1b2_0_1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5" name="Google Shape;1355;g888940a1b2_0_18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888940a1b2_0_19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3" name="Google Shape;1363;g888940a1b2_0_19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888940a1b2_0_20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1" name="Google Shape;1371;g888940a1b2_0_20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888940a1b2_0_20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9" name="Google Shape;1379;g888940a1b2_0_20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9695764ff_0_7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89695764ff_0_7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888940a1b2_0_2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7" name="Google Shape;1387;g888940a1b2_0_2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888940a1b2_0_2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5" name="Google Shape;1395;g888940a1b2_0_22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81d99bf86a_0_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3" name="Google Shape;1403;g81d99bf86a_0_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81d99bf86a_0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1" name="Google Shape;1411;g81d99bf86a_0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81d99bf86a_0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9" name="Google Shape;1419;g81d99bf86a_0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81d99bf86a_0_2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7" name="Google Shape;1427;g81d99bf86a_0_2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81d99bf86a_0_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5" name="Google Shape;1435;g81d99bf86a_0_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81d99bf86a_0_4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3" name="Google Shape;1443;g81d99bf86a_0_4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81d99bf86a_0_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1" name="Google Shape;1451;g81d99bf86a_0_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81d99bf86a_0_6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9" name="Google Shape;1459;g81d99bf86a_0_6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9695764ff_0_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89695764ff_0_8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81d99bf86a_0_6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7" name="Google Shape;1467;g81d99bf86a_0_6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81d99bf86a_0_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5" name="Google Shape;1475;g81d99bf86a_0_7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81d99bf86a_0_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3" name="Google Shape;1483;g81d99bf86a_0_8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81d99bf86a_0_10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1" name="Google Shape;1491;g81d99bf86a_0_10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81d99bf86a_0_9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9" name="Google Shape;1499;g81d99bf86a_0_9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81d99bf86a_0_10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7" name="Google Shape;1507;g81d99bf86a_0_10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81d99bf86a_0_1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5" name="Google Shape;1515;g81d99bf86a_0_11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81d99bf86a_0_1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3" name="Google Shape;1523;g81d99bf86a_0_12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81d99bf86a_0_13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1" name="Google Shape;1531;g81d99bf86a_0_13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81d99bf86a_0_1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9" name="Google Shape;1539;g81d99bf86a_0_1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9695764ff_0_9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89695764ff_0_9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81d99bf86a_0_1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7" name="Google Shape;1547;g81d99bf86a_0_1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81d99bf86a_0_1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5" name="Google Shape;1555;g81d99bf86a_0_15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81d99bf86a_0_16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3" name="Google Shape;1563;g81d99bf86a_0_16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81d99bf86a_0_1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1" name="Google Shape;1571;g81d99bf86a_0_17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81d99bf86a_0_18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9" name="Google Shape;1579;g81d99bf86a_0_18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888940a1b2_0_6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7" name="Google Shape;1587;g888940a1b2_0_6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81d99bf86a_0_18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5" name="Google Shape;1595;g81d99bf86a_0_18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81d99bf86a_0_2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5" name="Google Shape;1605;g81d99bf86a_0_22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81d99bf86a_0_2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3" name="Google Shape;1613;g81d99bf86a_0_23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81d99bf86a_0_2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1" name="Google Shape;1621;g81d99bf86a_0_2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9695764ff_0_11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89695764ff_0_11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81d99bf86a_0_2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9" name="Google Shape;1629;g81d99bf86a_0_21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c739f0346_2_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g7c739f0346_2_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9695764ff_0_10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89695764ff_0_10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9695764ff_0_12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89695764ff_0_12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9695764ff_0_12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89695764ff_0_12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9695764ff_0_13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89695764ff_0_13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9695764ff_0_14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g89695764ff_0_14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9695764ff_0_20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89695764ff_0_20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9695764ff_0_15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89695764ff_0_15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9695764ff_0_20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g89695764ff_0_20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9695764ff_0_2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g89695764ff_0_21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9695764ff_0_16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g89695764ff_0_16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6decbf14e3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6decbf14e3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89695764ff_0_16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g89695764ff_0_16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9695764ff_0_17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89695764ff_0_17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9695764ff_0_18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g89695764ff_0_18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9695764ff_0_19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89695764ff_0_19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9695764ff_0_2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89695764ff_0_22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ae5316983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g8ae5316983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9695764ff_0_2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89695764ff_0_23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9695764ff_0_2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89695764ff_0_2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9695764ff_0_2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g89695764ff_0_2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9695764ff_0_2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89695764ff_0_25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c739f0346_2_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7c739f0346_2_8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9695764ff_0_2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g89695764ff_0_2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9695764ff_0_2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89695764ff_0_27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9695764ff_0_28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g89695764ff_0_28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89695764ff_0_28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g89695764ff_0_28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89695764ff_0_31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g89695764ff_0_31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9695764ff_0_2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g89695764ff_0_29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8459a87fc_0_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g88459a87fc_0_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8459a87fc_0_2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88459a87fc_0_2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8459a87fc_0_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88459a87fc_0_3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8459a87fc_0_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88459a87fc_0_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dbd7defc8_0_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6dbd7defc8_0_3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88459a87fc_0_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g88459a87fc_0_1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88459a87fc_0_4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g88459a87fc_0_4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8459a87fc_0_5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g88459a87fc_0_5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8459a87fc_0_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g88459a87fc_0_6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8459a87fc_0_8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g88459a87fc_0_8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8459a87fc_0_7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88459a87fc_0_7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88459a87fc_0_8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g88459a87fc_0_8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88459a87fc_0_9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g88459a87fc_0_9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8459a87fc_0_10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g88459a87fc_0_10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88459a87fc_0_1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g88459a87fc_0_11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9695764ff_0_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89695764ff_0_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88459a87fc_0_11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88459a87fc_0_1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88459a87fc_0_1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8" name="Google Shape;588;g88459a87fc_0_12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88459a87fc_0_15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88459a87fc_0_15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88459a87fc_0_13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88459a87fc_0_13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88459a87fc_0_1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2" name="Google Shape;612;g88459a87fc_0_1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88459a87fc_0_22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0" name="Google Shape;620;g88459a87fc_0_22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88459a87fc_0_2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 name="Google Shape;628;g88459a87fc_0_23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88459a87fc_0_2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88459a87fc_0_2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8459a87fc_0_1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4" name="Google Shape;644;g88459a87fc_0_17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88459a87fc_0_18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88459a87fc_0_18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9695764ff_0_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g89695764ff_0_3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88459a87fc_0_19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0" name="Google Shape;660;g88459a87fc_0_19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88459a87fc_0_19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g88459a87fc_0_19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88459a87fc_0_20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g88459a87fc_0_20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88459a87fc_0_2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g88459a87fc_0_21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88459a87fc_0_24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2" name="Google Shape;692;g88459a87fc_0_24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8459a87fc_0_2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g88459a87fc_0_2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88459a87fc_0_2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g88459a87fc_0_2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88459a87fc_0_26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6" name="Google Shape;716;g88459a87fc_0_26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88459a87fc_0_27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88459a87fc_0_27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8ae5316983_3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2" name="Google Shape;732;g8ae5316983_3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9695764ff_0_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89695764ff_0_1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88459a87fc_0_2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 name="Google Shape;740;g88459a87fc_0_28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8459a87fc_0_30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g88459a87fc_0_30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88459a87fc_0_29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6" name="Google Shape;756;g88459a87fc_0_29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88459a87fc_0_30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4" name="Google Shape;764;g88459a87fc_0_30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88459a87fc_0_3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2" name="Google Shape;772;g88459a87fc_0_3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87dc2c270d_0_3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g87dc2c270d_0_3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898dc417f2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8" name="Google Shape;788;g898dc417f2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898dc417f2_0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g898dc417f2_0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898dc417f2_0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6" name="Google Shape;806;g898dc417f2_0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898dc417f2_0_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4" name="Google Shape;814;g898dc417f2_0_2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9695764ff_0_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89695764ff_0_1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899761c3f0_0_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g899761c3f0_0_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899761c3f0_0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0" name="Google Shape;830;g899761c3f0_0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899761c3f0_0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 name="Google Shape;838;g899761c3f0_0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899761c3f0_0_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 name="Google Shape;846;g899761c3f0_0_2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899761c3f0_0_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 name="Google Shape;854;g899761c3f0_0_5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899761c3f0_0_5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2" name="Google Shape;862;g899761c3f0_0_5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899761c3f0_0_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0" name="Google Shape;870;g899761c3f0_0_3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899761c3f0_0_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8" name="Google Shape;878;g899761c3f0_0_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899761c3f0_0_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 name="Google Shape;886;g899761c3f0_0_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899761c3f0_0_7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4" name="Google Shape;894;g899761c3f0_0_7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628060" y="2614667"/>
            <a:ext cx="7887900" cy="635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b="0" i="0" sz="4000">
                <a:solidFill>
                  <a:schemeClr val="dk1"/>
                </a:solidFill>
                <a:latin typeface="Trebuchet MS"/>
                <a:ea typeface="Trebuchet MS"/>
                <a:cs typeface="Trebuchet MS"/>
                <a:sym typeface="Trebuchet MS"/>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 name="Google Shape;56;p1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9" name="Shape 59"/>
        <p:cNvGrpSpPr/>
        <p:nvPr/>
      </p:nvGrpSpPr>
      <p:grpSpPr>
        <a:xfrm>
          <a:off x="0" y="0"/>
          <a:ext cx="0" cy="0"/>
          <a:chOff x="0" y="0"/>
          <a:chExt cx="0" cy="0"/>
        </a:xfrm>
      </p:grpSpPr>
      <p:sp>
        <p:nvSpPr>
          <p:cNvPr id="60" name="Google Shape;60;p1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7" name="Google Shape;77;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4" name="Google Shape;84;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2" name="Google Shape;92;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Google Shape;93;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0" name="Google Shape;100;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1" name="Google Shape;1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8.png"/><Relationship Id="rId4" Type="http://schemas.openxmlformats.org/officeDocument/2006/relationships/image" Target="../media/image4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8.png"/><Relationship Id="rId4" Type="http://schemas.openxmlformats.org/officeDocument/2006/relationships/image" Target="../media/image3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8.png"/><Relationship Id="rId4" Type="http://schemas.openxmlformats.org/officeDocument/2006/relationships/image" Target="../media/image4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8.png"/><Relationship Id="rId4" Type="http://schemas.openxmlformats.org/officeDocument/2006/relationships/image" Target="../media/image3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8.png"/><Relationship Id="rId4" Type="http://schemas.openxmlformats.org/officeDocument/2006/relationships/image" Target="../media/image3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8.png"/><Relationship Id="rId4" Type="http://schemas.openxmlformats.org/officeDocument/2006/relationships/image" Target="../media/image4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49.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8.png"/><Relationship Id="rId4" Type="http://schemas.openxmlformats.org/officeDocument/2006/relationships/image" Target="../media/image48.png"/><Relationship Id="rId5" Type="http://schemas.openxmlformats.org/officeDocument/2006/relationships/image" Target="../media/image5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56.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 Id="rId3" Type="http://schemas.openxmlformats.org/officeDocument/2006/relationships/image" Target="../media/image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 Id="rId3" Type="http://schemas.openxmlformats.org/officeDocument/2006/relationships/image" Target="../media/image1.png"/><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image" Target="../media/image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 Id="rId3" Type="http://schemas.openxmlformats.org/officeDocument/2006/relationships/image" Target="../media/image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 Id="rId3" Type="http://schemas.openxmlformats.org/officeDocument/2006/relationships/image" Target="../media/image8.png"/><Relationship Id="rId4" Type="http://schemas.openxmlformats.org/officeDocument/2006/relationships/image" Target="../media/image5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 Id="rId3" Type="http://schemas.openxmlformats.org/officeDocument/2006/relationships/image" Target="../media/image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 Id="rId3" Type="http://schemas.openxmlformats.org/officeDocument/2006/relationships/image" Target="../media/image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 Id="rId3" Type="http://schemas.openxmlformats.org/officeDocument/2006/relationships/image" Target="../media/image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 Id="rId3" Type="http://schemas.openxmlformats.org/officeDocument/2006/relationships/image" Target="../media/image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 Id="rId3" Type="http://schemas.openxmlformats.org/officeDocument/2006/relationships/image" Target="../media/image8.png"/><Relationship Id="rId4" Type="http://schemas.openxmlformats.org/officeDocument/2006/relationships/image" Target="../media/image5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 Id="rId3" Type="http://schemas.openxmlformats.org/officeDocument/2006/relationships/image" Target="../media/image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 Id="rId3" Type="http://schemas.openxmlformats.org/officeDocument/2006/relationships/image" Target="../media/image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 Id="rId3" Type="http://schemas.openxmlformats.org/officeDocument/2006/relationships/image" Target="../media/image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Relationship Id="rId3" Type="http://schemas.openxmlformats.org/officeDocument/2006/relationships/image" Target="../media/image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 Id="rId3" Type="http://schemas.openxmlformats.org/officeDocument/2006/relationships/image" Target="../media/image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3.xml"/><Relationship Id="rId3" Type="http://schemas.openxmlformats.org/officeDocument/2006/relationships/image" Target="../media/image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 Id="rId3" Type="http://schemas.openxmlformats.org/officeDocument/2006/relationships/image" Target="../media/image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 Id="rId3" Type="http://schemas.openxmlformats.org/officeDocument/2006/relationships/image" Target="../media/image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 Id="rId3" Type="http://schemas.openxmlformats.org/officeDocument/2006/relationships/image" Target="../media/image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 Id="rId3" Type="http://schemas.openxmlformats.org/officeDocument/2006/relationships/image" Target="../media/image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 Id="rId3" Type="http://schemas.openxmlformats.org/officeDocument/2006/relationships/image" Target="../media/image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9.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 Id="rId3" Type="http://schemas.openxmlformats.org/officeDocument/2006/relationships/image" Target="../media/image8.png"/><Relationship Id="rId4" Type="http://schemas.openxmlformats.org/officeDocument/2006/relationships/image" Target="../media/image5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 Id="rId3" Type="http://schemas.openxmlformats.org/officeDocument/2006/relationships/image" Target="../media/image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 Id="rId3" Type="http://schemas.openxmlformats.org/officeDocument/2006/relationships/image" Target="../media/image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 Id="rId3" Type="http://schemas.openxmlformats.org/officeDocument/2006/relationships/image" Target="../media/image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 Id="rId3" Type="http://schemas.openxmlformats.org/officeDocument/2006/relationships/image" Target="../media/image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5.xml"/><Relationship Id="rId3" Type="http://schemas.openxmlformats.org/officeDocument/2006/relationships/image" Target="../media/image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 Id="rId3" Type="http://schemas.openxmlformats.org/officeDocument/2006/relationships/image" Target="../media/image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 Id="rId3" Type="http://schemas.openxmlformats.org/officeDocument/2006/relationships/image" Target="../media/image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 Id="rId3" Type="http://schemas.openxmlformats.org/officeDocument/2006/relationships/image" Target="../media/image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 Id="rId3" Type="http://schemas.openxmlformats.org/officeDocument/2006/relationships/image" Target="../media/image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 Id="rId3" Type="http://schemas.openxmlformats.org/officeDocument/2006/relationships/image" Target="../media/image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2.xml"/><Relationship Id="rId3" Type="http://schemas.openxmlformats.org/officeDocument/2006/relationships/image" Target="../media/image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3.xml"/><Relationship Id="rId3" Type="http://schemas.openxmlformats.org/officeDocument/2006/relationships/image" Target="../media/image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 Id="rId3" Type="http://schemas.openxmlformats.org/officeDocument/2006/relationships/image" Target="../media/image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5.xml"/><Relationship Id="rId3" Type="http://schemas.openxmlformats.org/officeDocument/2006/relationships/image" Target="../media/image8.png"/><Relationship Id="rId4" Type="http://schemas.openxmlformats.org/officeDocument/2006/relationships/image" Target="../media/image5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6.xml"/><Relationship Id="rId3" Type="http://schemas.openxmlformats.org/officeDocument/2006/relationships/image" Target="../media/image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 Id="rId3" Type="http://schemas.openxmlformats.org/officeDocument/2006/relationships/image" Target="../media/image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 Id="rId3" Type="http://schemas.openxmlformats.org/officeDocument/2006/relationships/image" Target="../media/image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 Id="rId3" Type="http://schemas.openxmlformats.org/officeDocument/2006/relationships/image" Target="../media/image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 Id="rId3" Type="http://schemas.openxmlformats.org/officeDocument/2006/relationships/image" Target="../media/image8.png"/><Relationship Id="rId4" Type="http://schemas.openxmlformats.org/officeDocument/2006/relationships/image" Target="../media/image5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 Id="rId3" Type="http://schemas.openxmlformats.org/officeDocument/2006/relationships/image" Target="../media/image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 Id="rId3" Type="http://schemas.openxmlformats.org/officeDocument/2006/relationships/image" Target="../media/image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 Id="rId3" Type="http://schemas.openxmlformats.org/officeDocument/2006/relationships/image" Target="../media/image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 Id="rId3" Type="http://schemas.openxmlformats.org/officeDocument/2006/relationships/image" Target="../media/image1.png"/><Relationship Id="rId4" Type="http://schemas.openxmlformats.org/officeDocument/2006/relationships/image" Target="../media/image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7.xml"/><Relationship Id="rId3" Type="http://schemas.openxmlformats.org/officeDocument/2006/relationships/image" Target="../media/image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 Id="rId3" Type="http://schemas.openxmlformats.org/officeDocument/2006/relationships/image" Target="../media/image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 Id="rId3" Type="http://schemas.openxmlformats.org/officeDocument/2006/relationships/image" Target="../media/image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8.png"/><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8.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8.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8.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8.png"/><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8.png"/><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8.png"/><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8.png"/><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8.png"/><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8.png"/><Relationship Id="rId4" Type="http://schemas.openxmlformats.org/officeDocument/2006/relationships/image" Target="../media/image4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8.png"/><Relationship Id="rId4"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8.png"/><Relationship Id="rId4"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8.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7" name="Shape 107"/>
        <p:cNvGrpSpPr/>
        <p:nvPr/>
      </p:nvGrpSpPr>
      <p:grpSpPr>
        <a:xfrm>
          <a:off x="0" y="0"/>
          <a:ext cx="0" cy="0"/>
          <a:chOff x="0" y="0"/>
          <a:chExt cx="0" cy="0"/>
        </a:xfrm>
      </p:grpSpPr>
      <p:sp>
        <p:nvSpPr>
          <p:cNvPr id="108" name="Google Shape;108;p27"/>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7"/>
          <p:cNvSpPr txBox="1"/>
          <p:nvPr>
            <p:ph type="title"/>
          </p:nvPr>
        </p:nvSpPr>
        <p:spPr>
          <a:xfrm>
            <a:off x="628050" y="2614700"/>
            <a:ext cx="4708500" cy="1450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SzPts val="2800"/>
              <a:buNone/>
            </a:pPr>
            <a:r>
              <a:rPr lang="en"/>
              <a:t>RESTful Web APIs</a:t>
            </a:r>
            <a:endParaRPr/>
          </a:p>
        </p:txBody>
      </p:sp>
      <p:sp>
        <p:nvSpPr>
          <p:cNvPr id="110" name="Google Shape;110;p27"/>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7"/>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 name="Shape 181"/>
        <p:cNvGrpSpPr/>
        <p:nvPr/>
      </p:nvGrpSpPr>
      <p:grpSpPr>
        <a:xfrm>
          <a:off x="0" y="0"/>
          <a:ext cx="0" cy="0"/>
          <a:chOff x="0" y="0"/>
          <a:chExt cx="0" cy="0"/>
        </a:xfrm>
      </p:grpSpPr>
      <p:sp>
        <p:nvSpPr>
          <p:cNvPr id="182" name="Google Shape;182;p3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 name="Google Shape;183;p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 name="Google Shape;184;p3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85" name="Google Shape;185;p3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the ideal scenario, we would want the application to be more robust.</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To do this you can have two components of your application i.e business and data layer and create a third program that will handle these two components. Thus decoupling the backend or server-side from the frontend or client-side UI. This third program is nothing but an abstract layer or interface through which frontend can interact with the backend, and this abstract layer is called API interface .</a:t>
            </a:r>
            <a:endParaRPr sz="20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3" name="Shape 903"/>
        <p:cNvGrpSpPr/>
        <p:nvPr/>
      </p:nvGrpSpPr>
      <p:grpSpPr>
        <a:xfrm>
          <a:off x="0" y="0"/>
          <a:ext cx="0" cy="0"/>
          <a:chOff x="0" y="0"/>
          <a:chExt cx="0" cy="0"/>
        </a:xfrm>
      </p:grpSpPr>
      <p:sp>
        <p:nvSpPr>
          <p:cNvPr id="904" name="Google Shape;904;p12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5" name="Google Shape;905;p12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6" name="Google Shape;906;p12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Maven Dependencies</a:t>
            </a:r>
            <a:endParaRPr b="0" i="0" sz="3000" u="none" cap="none" strike="noStrike">
              <a:solidFill>
                <a:srgbClr val="FFFFFF"/>
              </a:solidFill>
              <a:latin typeface="Calibri"/>
              <a:ea typeface="Calibri"/>
              <a:cs typeface="Calibri"/>
              <a:sym typeface="Calibri"/>
            </a:endParaRPr>
          </a:p>
        </p:txBody>
      </p:sp>
      <p:sp>
        <p:nvSpPr>
          <p:cNvPr id="907" name="Google Shape;907;p12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Here the aim is to generate the Request and Response models, which are used to request the required parameters from the user and provide a response to the users based on the request. </a:t>
            </a:r>
            <a:endParaRPr sz="20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1" name="Shape 911"/>
        <p:cNvGrpSpPr/>
        <p:nvPr/>
      </p:nvGrpSpPr>
      <p:grpSpPr>
        <a:xfrm>
          <a:off x="0" y="0"/>
          <a:ext cx="0" cy="0"/>
          <a:chOff x="0" y="0"/>
          <a:chExt cx="0" cy="0"/>
        </a:xfrm>
      </p:grpSpPr>
      <p:sp>
        <p:nvSpPr>
          <p:cNvPr id="912" name="Google Shape;912;p12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3" name="Google Shape;913;p12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4" name="Google Shape;914;p12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Maven Dependencies</a:t>
            </a:r>
            <a:endParaRPr b="0" i="0" sz="3000" u="none" cap="none" strike="noStrike">
              <a:solidFill>
                <a:srgbClr val="FFFFFF"/>
              </a:solidFill>
              <a:latin typeface="Calibri"/>
              <a:ea typeface="Calibri"/>
              <a:cs typeface="Calibri"/>
              <a:sym typeface="Calibri"/>
            </a:endParaRPr>
          </a:p>
        </p:txBody>
      </p:sp>
      <p:sp>
        <p:nvSpPr>
          <p:cNvPr id="915" name="Google Shape;915;p12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rPr>
              <a:t>What role does the Request models play?</a:t>
            </a:r>
            <a:endParaRPr b="1" sz="2000">
              <a:solidFill>
                <a:schemeClr val="dk1"/>
              </a:solidFill>
            </a:endParaRPr>
          </a:p>
          <a:p>
            <a:pPr indent="0" lvl="0" marL="0" rtl="0" algn="l">
              <a:lnSpc>
                <a:spcPct val="115000"/>
              </a:lnSpc>
              <a:spcBef>
                <a:spcPts val="1200"/>
              </a:spcBef>
              <a:spcAft>
                <a:spcPts val="1200"/>
              </a:spcAft>
              <a:buNone/>
            </a:pPr>
            <a:r>
              <a:rPr lang="en" sz="2000">
                <a:solidFill>
                  <a:schemeClr val="dk1"/>
                </a:solidFill>
              </a:rPr>
              <a:t>When the controller class is executed to respond to a client request, we need to pass a java object (request model) to the controller method. These Request models then come into picture which have already been generated using json files. These Request models get instantiated (with all the attributes mapped using json properties filled by the user in json request) and the instance is passed to the controller request mapping method.</a:t>
            </a:r>
            <a:endParaRPr sz="20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9" name="Shape 919"/>
        <p:cNvGrpSpPr/>
        <p:nvPr/>
      </p:nvGrpSpPr>
      <p:grpSpPr>
        <a:xfrm>
          <a:off x="0" y="0"/>
          <a:ext cx="0" cy="0"/>
          <a:chOff x="0" y="0"/>
          <a:chExt cx="0" cy="0"/>
        </a:xfrm>
      </p:grpSpPr>
      <p:sp>
        <p:nvSpPr>
          <p:cNvPr id="920" name="Google Shape;920;p12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 name="Google Shape;921;p12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2" name="Google Shape;922;p12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Maven Dependencies</a:t>
            </a:r>
            <a:endParaRPr b="0" i="0" sz="3000" u="none" cap="none" strike="noStrike">
              <a:solidFill>
                <a:srgbClr val="FFFFFF"/>
              </a:solidFill>
              <a:latin typeface="Calibri"/>
              <a:ea typeface="Calibri"/>
              <a:cs typeface="Calibri"/>
              <a:sym typeface="Calibri"/>
            </a:endParaRPr>
          </a:p>
        </p:txBody>
      </p:sp>
      <p:sp>
        <p:nvSpPr>
          <p:cNvPr id="923" name="Google Shape;923;p12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What role does the Response models play?</a:t>
            </a:r>
            <a:endParaRPr b="1" sz="2000">
              <a:solidFill>
                <a:schemeClr val="dk1"/>
              </a:solidFill>
            </a:endParaRPr>
          </a:p>
          <a:p>
            <a:pPr indent="0" lvl="0" marL="0" rtl="0" algn="l">
              <a:lnSpc>
                <a:spcPct val="115000"/>
              </a:lnSpc>
              <a:spcBef>
                <a:spcPts val="1200"/>
              </a:spcBef>
              <a:spcAft>
                <a:spcPts val="1200"/>
              </a:spcAft>
              <a:buNone/>
            </a:pPr>
            <a:r>
              <a:rPr lang="en" sz="2000">
                <a:solidFill>
                  <a:schemeClr val="dk1"/>
                </a:solidFill>
              </a:rPr>
              <a:t>R</a:t>
            </a:r>
            <a:r>
              <a:rPr lang="en" sz="2000">
                <a:solidFill>
                  <a:schemeClr val="dk1"/>
                </a:solidFill>
              </a:rPr>
              <a:t>esponse models are used to send Json response. The response model type object is declared and passed as a response after setting all its attributes.</a:t>
            </a:r>
            <a:endParaRPr sz="2000">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7" name="Shape 927"/>
        <p:cNvGrpSpPr/>
        <p:nvPr/>
      </p:nvGrpSpPr>
      <p:grpSpPr>
        <a:xfrm>
          <a:off x="0" y="0"/>
          <a:ext cx="0" cy="0"/>
          <a:chOff x="0" y="0"/>
          <a:chExt cx="0" cy="0"/>
        </a:xfrm>
      </p:grpSpPr>
      <p:sp>
        <p:nvSpPr>
          <p:cNvPr id="928" name="Google Shape;928;p12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9" name="Google Shape;929;p1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0" name="Google Shape;930;p12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Maven Dependencies</a:t>
            </a:r>
            <a:endParaRPr b="0" i="0" sz="3000" u="none" cap="none" strike="noStrike">
              <a:solidFill>
                <a:srgbClr val="FFFFFF"/>
              </a:solidFill>
              <a:latin typeface="Calibri"/>
              <a:ea typeface="Calibri"/>
              <a:cs typeface="Calibri"/>
              <a:sym typeface="Calibri"/>
            </a:endParaRPr>
          </a:p>
        </p:txBody>
      </p:sp>
      <p:sp>
        <p:nvSpPr>
          <p:cNvPr id="931" name="Google Shape;931;p12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Plugin in pom file is the place where most of the action is performed. Plugins are used to execute some action or some goal in the pom file. Whenever you need to perform some action in the pom file, you would declare the action as a plugin in the pom file. </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As an analogy, plugin is a class, and goals are the methods implemented in that class to complete specific tasks. </a:t>
            </a:r>
            <a:endParaRPr b="1" sz="2000">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5" name="Shape 935"/>
        <p:cNvGrpSpPr/>
        <p:nvPr/>
      </p:nvGrpSpPr>
      <p:grpSpPr>
        <a:xfrm>
          <a:off x="0" y="0"/>
          <a:ext cx="0" cy="0"/>
          <a:chOff x="0" y="0"/>
          <a:chExt cx="0" cy="0"/>
        </a:xfrm>
      </p:grpSpPr>
      <p:sp>
        <p:nvSpPr>
          <p:cNvPr id="936" name="Google Shape;936;p13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7" name="Google Shape;937;p1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8" name="Google Shape;938;p13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Maven Dependencies</a:t>
            </a:r>
            <a:endParaRPr b="0" i="0" sz="3000" u="none" cap="none" strike="noStrike">
              <a:solidFill>
                <a:srgbClr val="FFFFFF"/>
              </a:solidFill>
              <a:latin typeface="Calibri"/>
              <a:ea typeface="Calibri"/>
              <a:cs typeface="Calibri"/>
              <a:sym typeface="Calibri"/>
            </a:endParaRPr>
          </a:p>
        </p:txBody>
      </p:sp>
      <p:sp>
        <p:nvSpPr>
          <p:cNvPr id="939" name="Google Shape;939;p13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We have used </a:t>
            </a:r>
            <a:r>
              <a:rPr b="1" lang="en" sz="2000">
                <a:solidFill>
                  <a:schemeClr val="dk1"/>
                </a:solidFill>
              </a:rPr>
              <a:t>Swagger codegen plugin</a:t>
            </a:r>
            <a:r>
              <a:rPr lang="en" sz="2000">
                <a:solidFill>
                  <a:schemeClr val="dk1"/>
                </a:solidFill>
              </a:rPr>
              <a:t> in the pom file with a goal to generate the models (request and response models which are used to map the json request/response to java objects obtaining high-level documentation for the endpoints). </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Swagger codegen actually simplifies the build process by generating the models so the developer can focus better on the API implementation and adoption.</a:t>
            </a:r>
            <a:endParaRPr b="1"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3" name="Shape 943"/>
        <p:cNvGrpSpPr/>
        <p:nvPr/>
      </p:nvGrpSpPr>
      <p:grpSpPr>
        <a:xfrm>
          <a:off x="0" y="0"/>
          <a:ext cx="0" cy="0"/>
          <a:chOff x="0" y="0"/>
          <a:chExt cx="0" cy="0"/>
        </a:xfrm>
      </p:grpSpPr>
      <p:sp>
        <p:nvSpPr>
          <p:cNvPr id="944" name="Google Shape;944;p13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5" name="Google Shape;945;p1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6" name="Google Shape;946;p13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Controller Class</a:t>
            </a:r>
            <a:endParaRPr sz="3000">
              <a:solidFill>
                <a:srgbClr val="FFFFFF"/>
              </a:solidFill>
              <a:latin typeface="Calibri"/>
              <a:ea typeface="Calibri"/>
              <a:cs typeface="Calibri"/>
              <a:sym typeface="Calibri"/>
            </a:endParaRPr>
          </a:p>
        </p:txBody>
      </p:sp>
      <p:sp>
        <p:nvSpPr>
          <p:cNvPr id="947" name="Google Shape;947;p13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Now that we have the response and request models generated in the project, the next step is to work on the </a:t>
            </a:r>
            <a:r>
              <a:rPr b="1" lang="en" sz="2000">
                <a:solidFill>
                  <a:schemeClr val="dk1"/>
                </a:solidFill>
              </a:rPr>
              <a:t>signup controller class</a:t>
            </a:r>
            <a:r>
              <a:rPr lang="en" sz="2000">
                <a:solidFill>
                  <a:schemeClr val="dk1"/>
                </a:solidFill>
              </a:rPr>
              <a:t>.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In a backend API project, a controller is a class that handles the incoming HTTP requests and returns the corresponding response back to the client.</a:t>
            </a:r>
            <a:endParaRPr sz="20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1" name="Shape 951"/>
        <p:cNvGrpSpPr/>
        <p:nvPr/>
      </p:nvGrpSpPr>
      <p:grpSpPr>
        <a:xfrm>
          <a:off x="0" y="0"/>
          <a:ext cx="0" cy="0"/>
          <a:chOff x="0" y="0"/>
          <a:chExt cx="0" cy="0"/>
        </a:xfrm>
      </p:grpSpPr>
      <p:sp>
        <p:nvSpPr>
          <p:cNvPr id="952" name="Google Shape;952;p13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3" name="Google Shape;953;p1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 name="Google Shape;954;p13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Controller Class</a:t>
            </a:r>
            <a:endParaRPr sz="3000">
              <a:solidFill>
                <a:schemeClr val="lt1"/>
              </a:solidFill>
              <a:latin typeface="Calibri"/>
              <a:ea typeface="Calibri"/>
              <a:cs typeface="Calibri"/>
              <a:sym typeface="Calibri"/>
            </a:endParaRPr>
          </a:p>
        </p:txBody>
      </p:sp>
      <p:sp>
        <p:nvSpPr>
          <p:cNvPr id="955" name="Google Shape;955;p13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2000">
                <a:solidFill>
                  <a:schemeClr val="dk1"/>
                </a:solidFill>
              </a:rPr>
              <a:t>@RestController </a:t>
            </a:r>
            <a:r>
              <a:rPr lang="en" sz="2000">
                <a:solidFill>
                  <a:schemeClr val="dk1"/>
                </a:solidFill>
              </a:rPr>
              <a:t>- This annotation combines two annotations </a:t>
            </a:r>
            <a:r>
              <a:rPr b="1" lang="en" sz="2000">
                <a:solidFill>
                  <a:schemeClr val="dk1"/>
                </a:solidFill>
              </a:rPr>
              <a:t>@Controller</a:t>
            </a:r>
            <a:r>
              <a:rPr lang="en" sz="2000">
                <a:solidFill>
                  <a:schemeClr val="dk1"/>
                </a:solidFill>
              </a:rPr>
              <a:t> and </a:t>
            </a:r>
            <a:r>
              <a:rPr b="1" lang="en" sz="2000">
                <a:solidFill>
                  <a:schemeClr val="dk1"/>
                </a:solidFill>
              </a:rPr>
              <a:t>@ResponseBody</a:t>
            </a:r>
            <a:r>
              <a:rPr lang="en" sz="2000">
                <a:solidFill>
                  <a:schemeClr val="dk1"/>
                </a:solidFill>
              </a:rPr>
              <a:t>. A class annotated with @Controller behaves as a controller class. @ResponseBody annotation is used on methods to automatically convert the return value of the methods in the controller class as a response object. For example, in the Proman project, we will convert the return values of all the methods in the controller,  into JSON and then pass it into response models. Using @RestController annotation reduces the effort of writing @ResponseBody annotation multiple times on all the mapping methods</a:t>
            </a:r>
            <a:r>
              <a:rPr lang="en" sz="2000">
                <a:solidFill>
                  <a:schemeClr val="dk1"/>
                </a:solidFill>
              </a:rPr>
              <a:t>.</a:t>
            </a:r>
            <a:endParaRPr sz="2000">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9" name="Shape 959"/>
        <p:cNvGrpSpPr/>
        <p:nvPr/>
      </p:nvGrpSpPr>
      <p:grpSpPr>
        <a:xfrm>
          <a:off x="0" y="0"/>
          <a:ext cx="0" cy="0"/>
          <a:chOff x="0" y="0"/>
          <a:chExt cx="0" cy="0"/>
        </a:xfrm>
      </p:grpSpPr>
      <p:sp>
        <p:nvSpPr>
          <p:cNvPr id="960" name="Google Shape;960;p13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1" name="Google Shape;961;p1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2" name="Google Shape;962;p13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Controller Class</a:t>
            </a:r>
            <a:endParaRPr sz="3000">
              <a:solidFill>
                <a:schemeClr val="lt1"/>
              </a:solidFill>
              <a:latin typeface="Calibri"/>
              <a:ea typeface="Calibri"/>
              <a:cs typeface="Calibri"/>
              <a:sym typeface="Calibri"/>
            </a:endParaRPr>
          </a:p>
        </p:txBody>
      </p:sp>
      <p:sp>
        <p:nvSpPr>
          <p:cNvPr id="963" name="Google Shape;963;p13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2000">
                <a:solidFill>
                  <a:schemeClr val="dk1"/>
                </a:solidFill>
              </a:rPr>
              <a:t>@RequestMapping</a:t>
            </a:r>
            <a:r>
              <a:rPr lang="en" sz="2000">
                <a:solidFill>
                  <a:schemeClr val="dk1"/>
                </a:solidFill>
              </a:rPr>
              <a:t> - This annotation is used with classes and methods to redirect a client request to a specific controller class/method with which the request matches. For example, the request pattern ‘/signup’ gets mapped to signup() method. </a:t>
            </a:r>
            <a:endParaRPr sz="200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7" name="Shape 967"/>
        <p:cNvGrpSpPr/>
        <p:nvPr/>
      </p:nvGrpSpPr>
      <p:grpSpPr>
        <a:xfrm>
          <a:off x="0" y="0"/>
          <a:ext cx="0" cy="0"/>
          <a:chOff x="0" y="0"/>
          <a:chExt cx="0" cy="0"/>
        </a:xfrm>
      </p:grpSpPr>
      <p:sp>
        <p:nvSpPr>
          <p:cNvPr id="968" name="Google Shape;968;p13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9" name="Google Shape;969;p1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 name="Google Shape;970;p13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Getting started with Databases</a:t>
            </a:r>
            <a:endParaRPr sz="3000">
              <a:solidFill>
                <a:srgbClr val="FFFFFF"/>
              </a:solidFill>
              <a:latin typeface="Calibri"/>
              <a:ea typeface="Calibri"/>
              <a:cs typeface="Calibri"/>
              <a:sym typeface="Calibri"/>
            </a:endParaRPr>
          </a:p>
        </p:txBody>
      </p:sp>
      <p:sp>
        <p:nvSpPr>
          <p:cNvPr id="971" name="Google Shape;971;p13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Now, let’s focus on creating the database for the Proman project and configure it with the project. For which you are provided with the SQL files to create the initial database data to seed the project.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Also, make a submodule (proman-db) for handling the database and its configuration in your project. The configuration file is also provided below with the name 'localhost.properties' which are subject to change based on the username and password of your database.</a:t>
            </a:r>
            <a:endParaRPr sz="110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5" name="Shape 975"/>
        <p:cNvGrpSpPr/>
        <p:nvPr/>
      </p:nvGrpSpPr>
      <p:grpSpPr>
        <a:xfrm>
          <a:off x="0" y="0"/>
          <a:ext cx="0" cy="0"/>
          <a:chOff x="0" y="0"/>
          <a:chExt cx="0" cy="0"/>
        </a:xfrm>
      </p:grpSpPr>
      <p:sp>
        <p:nvSpPr>
          <p:cNvPr id="976" name="Google Shape;976;p13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7" name="Google Shape;977;p1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8" name="Google Shape;978;p13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Databases</a:t>
            </a:r>
            <a:endParaRPr sz="3000">
              <a:solidFill>
                <a:srgbClr val="FFFFFF"/>
              </a:solidFill>
              <a:latin typeface="Calibri"/>
              <a:ea typeface="Calibri"/>
              <a:cs typeface="Calibri"/>
              <a:sym typeface="Calibri"/>
            </a:endParaRPr>
          </a:p>
        </p:txBody>
      </p:sp>
      <p:pic>
        <p:nvPicPr>
          <p:cNvPr id="979" name="Google Shape;979;p135"/>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p3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1" name="Google Shape;191;p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2" name="Google Shape;192;p3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pic>
        <p:nvPicPr>
          <p:cNvPr id="193" name="Google Shape;193;p37"/>
          <p:cNvPicPr preferRelativeResize="0"/>
          <p:nvPr/>
        </p:nvPicPr>
        <p:blipFill>
          <a:blip r:embed="rId4">
            <a:alphaModFix/>
          </a:blip>
          <a:stretch>
            <a:fillRect/>
          </a:stretch>
        </p:blipFill>
        <p:spPr>
          <a:xfrm>
            <a:off x="379813" y="636900"/>
            <a:ext cx="8384371" cy="45066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3" name="Shape 983"/>
        <p:cNvGrpSpPr/>
        <p:nvPr/>
      </p:nvGrpSpPr>
      <p:grpSpPr>
        <a:xfrm>
          <a:off x="0" y="0"/>
          <a:ext cx="0" cy="0"/>
          <a:chOff x="0" y="0"/>
          <a:chExt cx="0" cy="0"/>
        </a:xfrm>
      </p:grpSpPr>
      <p:sp>
        <p:nvSpPr>
          <p:cNvPr id="984" name="Google Shape;984;p13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5" name="Google Shape;985;p1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6" name="Google Shape;986;p13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Databases</a:t>
            </a:r>
            <a:endParaRPr sz="3000">
              <a:solidFill>
                <a:srgbClr val="FFFFFF"/>
              </a:solidFill>
              <a:latin typeface="Calibri"/>
              <a:ea typeface="Calibri"/>
              <a:cs typeface="Calibri"/>
              <a:sym typeface="Calibri"/>
            </a:endParaRPr>
          </a:p>
        </p:txBody>
      </p:sp>
      <p:pic>
        <p:nvPicPr>
          <p:cNvPr id="987" name="Google Shape;987;p136"/>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1" name="Shape 991"/>
        <p:cNvGrpSpPr/>
        <p:nvPr/>
      </p:nvGrpSpPr>
      <p:grpSpPr>
        <a:xfrm>
          <a:off x="0" y="0"/>
          <a:ext cx="0" cy="0"/>
          <a:chOff x="0" y="0"/>
          <a:chExt cx="0" cy="0"/>
        </a:xfrm>
      </p:grpSpPr>
      <p:sp>
        <p:nvSpPr>
          <p:cNvPr id="992" name="Google Shape;992;p13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3" name="Google Shape;993;p1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4" name="Google Shape;994;p13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Databases</a:t>
            </a:r>
            <a:endParaRPr sz="3000">
              <a:solidFill>
                <a:srgbClr val="FFFFFF"/>
              </a:solidFill>
              <a:latin typeface="Calibri"/>
              <a:ea typeface="Calibri"/>
              <a:cs typeface="Calibri"/>
              <a:sym typeface="Calibri"/>
            </a:endParaRPr>
          </a:p>
        </p:txBody>
      </p:sp>
      <p:pic>
        <p:nvPicPr>
          <p:cNvPr id="995" name="Google Shape;995;p137"/>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9" name="Shape 999"/>
        <p:cNvGrpSpPr/>
        <p:nvPr/>
      </p:nvGrpSpPr>
      <p:grpSpPr>
        <a:xfrm>
          <a:off x="0" y="0"/>
          <a:ext cx="0" cy="0"/>
          <a:chOff x="0" y="0"/>
          <a:chExt cx="0" cy="0"/>
        </a:xfrm>
      </p:grpSpPr>
      <p:sp>
        <p:nvSpPr>
          <p:cNvPr id="1000" name="Google Shape;1000;p13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1" name="Google Shape;1001;p1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2" name="Google Shape;1002;p13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Databases</a:t>
            </a:r>
            <a:endParaRPr sz="3000">
              <a:solidFill>
                <a:srgbClr val="FFFFFF"/>
              </a:solidFill>
              <a:latin typeface="Calibri"/>
              <a:ea typeface="Calibri"/>
              <a:cs typeface="Calibri"/>
              <a:sym typeface="Calibri"/>
            </a:endParaRPr>
          </a:p>
        </p:txBody>
      </p:sp>
      <p:pic>
        <p:nvPicPr>
          <p:cNvPr id="1003" name="Google Shape;1003;p138"/>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7" name="Shape 1007"/>
        <p:cNvGrpSpPr/>
        <p:nvPr/>
      </p:nvGrpSpPr>
      <p:grpSpPr>
        <a:xfrm>
          <a:off x="0" y="0"/>
          <a:ext cx="0" cy="0"/>
          <a:chOff x="0" y="0"/>
          <a:chExt cx="0" cy="0"/>
        </a:xfrm>
      </p:grpSpPr>
      <p:sp>
        <p:nvSpPr>
          <p:cNvPr id="1008" name="Google Shape;1008;p13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9" name="Google Shape;1009;p1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0" name="Google Shape;1010;p13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Getting started with Databases</a:t>
            </a:r>
            <a:endParaRPr sz="3000">
              <a:solidFill>
                <a:srgbClr val="FFFFFF"/>
              </a:solidFill>
              <a:latin typeface="Calibri"/>
              <a:ea typeface="Calibri"/>
              <a:cs typeface="Calibri"/>
              <a:sym typeface="Calibri"/>
            </a:endParaRPr>
          </a:p>
        </p:txBody>
      </p:sp>
      <p:sp>
        <p:nvSpPr>
          <p:cNvPr id="1011" name="Google Shape;1011;p13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users</a:t>
            </a:r>
            <a:r>
              <a:rPr lang="en" sz="2000">
                <a:solidFill>
                  <a:schemeClr val="dk1"/>
                </a:solidFill>
              </a:rPr>
              <a:t> - This table is to save all the basic information of a user in the databases such as firstname, lastname, email, password etc..,</a:t>
            </a:r>
            <a:endParaRPr sz="2000">
              <a:solidFill>
                <a:schemeClr val="dk1"/>
              </a:solidFill>
            </a:endParaRPr>
          </a:p>
          <a:p>
            <a:pPr indent="0" lvl="0" marL="0" rtl="0" algn="l">
              <a:lnSpc>
                <a:spcPct val="115000"/>
              </a:lnSpc>
              <a:spcBef>
                <a:spcPts val="1200"/>
              </a:spcBef>
              <a:spcAft>
                <a:spcPts val="0"/>
              </a:spcAft>
              <a:buNone/>
            </a:pPr>
            <a:r>
              <a:rPr b="1" lang="en" sz="2000">
                <a:solidFill>
                  <a:schemeClr val="dk1"/>
                </a:solidFill>
              </a:rPr>
              <a:t>user_auth_tokens</a:t>
            </a:r>
            <a:r>
              <a:rPr lang="en" sz="2000">
                <a:solidFill>
                  <a:schemeClr val="dk1"/>
                </a:solidFill>
              </a:rPr>
              <a:t> - This table stores the authentication record of the user, you will learn more about the usage of this table in the next session on Authentication.</a:t>
            </a:r>
            <a:endParaRPr sz="2000">
              <a:solidFill>
                <a:schemeClr val="dk1"/>
              </a:solidFill>
            </a:endParaRPr>
          </a:p>
          <a:p>
            <a:pPr indent="0" lvl="0" marL="0" rtl="0" algn="l">
              <a:lnSpc>
                <a:spcPct val="115000"/>
              </a:lnSpc>
              <a:spcBef>
                <a:spcPts val="1200"/>
              </a:spcBef>
              <a:spcAft>
                <a:spcPts val="0"/>
              </a:spcAft>
              <a:buNone/>
            </a:pPr>
            <a:r>
              <a:rPr b="1" lang="en" sz="2000">
                <a:solidFill>
                  <a:schemeClr val="dk1"/>
                </a:solidFill>
              </a:rPr>
              <a:t>roles</a:t>
            </a:r>
            <a:r>
              <a:rPr lang="en" sz="2000">
                <a:solidFill>
                  <a:schemeClr val="dk1"/>
                </a:solidFill>
              </a:rPr>
              <a:t> - This table stores the role information of a user based on which different permissions such as authorization is allowed for a particular set of users.</a:t>
            </a:r>
            <a:endParaRPr sz="2000">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5" name="Shape 1015"/>
        <p:cNvGrpSpPr/>
        <p:nvPr/>
      </p:nvGrpSpPr>
      <p:grpSpPr>
        <a:xfrm>
          <a:off x="0" y="0"/>
          <a:ext cx="0" cy="0"/>
          <a:chOff x="0" y="0"/>
          <a:chExt cx="0" cy="0"/>
        </a:xfrm>
      </p:grpSpPr>
      <p:sp>
        <p:nvSpPr>
          <p:cNvPr id="1016" name="Google Shape;1016;p14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7" name="Google Shape;1017;p1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8" name="Google Shape;1018;p14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Service Module</a:t>
            </a:r>
            <a:endParaRPr sz="3000">
              <a:solidFill>
                <a:srgbClr val="FFFFFF"/>
              </a:solidFill>
              <a:latin typeface="Calibri"/>
              <a:ea typeface="Calibri"/>
              <a:cs typeface="Calibri"/>
              <a:sym typeface="Calibri"/>
            </a:endParaRPr>
          </a:p>
        </p:txBody>
      </p:sp>
      <p:sp>
        <p:nvSpPr>
          <p:cNvPr id="1019" name="Google Shape;1019;p14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Now that we have created the database and controller class, its time to implement the business logic of the signup API endpoint.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According to industry standards and best practices, business logic of the web service should be defined as part of the service classes.</a:t>
            </a:r>
            <a:endParaRPr sz="200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3" name="Shape 1023"/>
        <p:cNvGrpSpPr/>
        <p:nvPr/>
      </p:nvGrpSpPr>
      <p:grpSpPr>
        <a:xfrm>
          <a:off x="0" y="0"/>
          <a:ext cx="0" cy="0"/>
          <a:chOff x="0" y="0"/>
          <a:chExt cx="0" cy="0"/>
        </a:xfrm>
      </p:grpSpPr>
      <p:sp>
        <p:nvSpPr>
          <p:cNvPr id="1024" name="Google Shape;1024;p14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5" name="Google Shape;1025;p1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6" name="Google Shape;1026;p14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Service Module</a:t>
            </a:r>
            <a:endParaRPr sz="3000">
              <a:solidFill>
                <a:srgbClr val="FFFFFF"/>
              </a:solidFill>
              <a:latin typeface="Calibri"/>
              <a:ea typeface="Calibri"/>
              <a:cs typeface="Calibri"/>
              <a:sym typeface="Calibri"/>
            </a:endParaRPr>
          </a:p>
        </p:txBody>
      </p:sp>
      <p:sp>
        <p:nvSpPr>
          <p:cNvPr id="1027" name="Google Shape;1027;p14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A JPA entity is a POJO (plain old java object) class with the ability to represent objects in the database.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Typically an entity represents a table in a relational database, and each entity object corresponds to a row in that table.</a:t>
            </a:r>
            <a:endParaRPr sz="20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1" name="Shape 1031"/>
        <p:cNvGrpSpPr/>
        <p:nvPr/>
      </p:nvGrpSpPr>
      <p:grpSpPr>
        <a:xfrm>
          <a:off x="0" y="0"/>
          <a:ext cx="0" cy="0"/>
          <a:chOff x="0" y="0"/>
          <a:chExt cx="0" cy="0"/>
        </a:xfrm>
      </p:grpSpPr>
      <p:sp>
        <p:nvSpPr>
          <p:cNvPr id="1032" name="Google Shape;1032;p14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3" name="Google Shape;1033;p1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4" name="Google Shape;1034;p14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sp>
        <p:nvSpPr>
          <p:cNvPr id="1035" name="Google Shape;1035;p14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business logic depends on the functionality defined for the endpoint at the service layer.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SignupBusinessService is the class that implements the business logic for the signup endpoint.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After implementing the business logic, the service class needs to interact with the database to persist the data and save the data to the database. </a:t>
            </a:r>
            <a:endParaRPr sz="2000">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9" name="Shape 1039"/>
        <p:cNvGrpSpPr/>
        <p:nvPr/>
      </p:nvGrpSpPr>
      <p:grpSpPr>
        <a:xfrm>
          <a:off x="0" y="0"/>
          <a:ext cx="0" cy="0"/>
          <a:chOff x="0" y="0"/>
          <a:chExt cx="0" cy="0"/>
        </a:xfrm>
      </p:grpSpPr>
      <p:sp>
        <p:nvSpPr>
          <p:cNvPr id="1040" name="Google Shape;1040;p14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1" name="Google Shape;1041;p1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2" name="Google Shape;1042;p14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sp>
        <p:nvSpPr>
          <p:cNvPr id="1043" name="Google Shape;1043;p14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@Component</a:t>
            </a:r>
            <a:r>
              <a:rPr lang="en" sz="2000">
                <a:solidFill>
                  <a:schemeClr val="dk1"/>
                </a:solidFill>
              </a:rPr>
              <a:t> annotation marks the Java class as a bean so that Spring can scan this class and declare its object when you run the application. @Repository is a specialized version of @Component, which gives the DAO class the functionalities to interact with the database.</a:t>
            </a:r>
            <a:endParaRPr sz="2000">
              <a:solidFill>
                <a:schemeClr val="dk1"/>
              </a:solidFill>
            </a:endParaRPr>
          </a:p>
          <a:p>
            <a:pPr indent="0" lvl="0" marL="0" rtl="0" algn="l">
              <a:lnSpc>
                <a:spcPct val="115000"/>
              </a:lnSpc>
              <a:spcBef>
                <a:spcPts val="1200"/>
              </a:spcBef>
              <a:spcAft>
                <a:spcPts val="0"/>
              </a:spcAft>
              <a:buNone/>
            </a:pPr>
            <a:r>
              <a:rPr b="1" lang="en" sz="2000">
                <a:solidFill>
                  <a:schemeClr val="dk1"/>
                </a:solidFill>
              </a:rPr>
              <a:t>@Service</a:t>
            </a:r>
            <a:r>
              <a:rPr lang="en" sz="2000">
                <a:solidFill>
                  <a:schemeClr val="dk1"/>
                </a:solidFill>
              </a:rPr>
              <a:t> annotation is a specialized version of @Component. Although @Component annotation can be used here in place of @Service but it specifies the special functionality as a service layer handling the business logic.</a:t>
            </a:r>
            <a:endParaRPr sz="2000">
              <a:solidFill>
                <a:schemeClr val="dk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7" name="Shape 1047"/>
        <p:cNvGrpSpPr/>
        <p:nvPr/>
      </p:nvGrpSpPr>
      <p:grpSpPr>
        <a:xfrm>
          <a:off x="0" y="0"/>
          <a:ext cx="0" cy="0"/>
          <a:chOff x="0" y="0"/>
          <a:chExt cx="0" cy="0"/>
        </a:xfrm>
      </p:grpSpPr>
      <p:sp>
        <p:nvSpPr>
          <p:cNvPr id="1048" name="Google Shape;1048;p14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9" name="Google Shape;1049;p1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0" name="Google Shape;1050;p14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sp>
        <p:nvSpPr>
          <p:cNvPr id="1051" name="Google Shape;1051;p14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We should not directly interact with the database through the service layer. Instead, we should create a DAO (Data access object) layer to interact with the database.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So, before you learn to implement the service class, you need to understand another important aspect called the data access layer.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With the goal to abstract and encapsulate the logic for database access, we define the DAO (Data access object) pattern.</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5" name="Shape 1055"/>
        <p:cNvGrpSpPr/>
        <p:nvPr/>
      </p:nvGrpSpPr>
      <p:grpSpPr>
        <a:xfrm>
          <a:off x="0" y="0"/>
          <a:ext cx="0" cy="0"/>
          <a:chOff x="0" y="0"/>
          <a:chExt cx="0" cy="0"/>
        </a:xfrm>
      </p:grpSpPr>
      <p:sp>
        <p:nvSpPr>
          <p:cNvPr id="1056" name="Google Shape;1056;p14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7" name="Google Shape;1057;p1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 name="Google Shape;1058;p14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sp>
        <p:nvSpPr>
          <p:cNvPr id="1059" name="Google Shape;1059;p14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DAO class provides the abstraction and encapsulation to access the data from the database. All the operations related to the database are implemented in the DAO, which follows the industry standard practice for accessing the database in a Spring project.</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 name="Shape 197"/>
        <p:cNvGrpSpPr/>
        <p:nvPr/>
      </p:nvGrpSpPr>
      <p:grpSpPr>
        <a:xfrm>
          <a:off x="0" y="0"/>
          <a:ext cx="0" cy="0"/>
          <a:chOff x="0" y="0"/>
          <a:chExt cx="0" cy="0"/>
        </a:xfrm>
      </p:grpSpPr>
      <p:sp>
        <p:nvSpPr>
          <p:cNvPr id="198" name="Google Shape;198;p3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 name="Google Shape;199;p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0" name="Google Shape;200;p3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201" name="Google Shape;201;p3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What would be the advantages of this strategy?</a:t>
            </a:r>
            <a:endParaRPr sz="2000">
              <a:solidFill>
                <a:schemeClr val="dk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3" name="Shape 1063"/>
        <p:cNvGrpSpPr/>
        <p:nvPr/>
      </p:nvGrpSpPr>
      <p:grpSpPr>
        <a:xfrm>
          <a:off x="0" y="0"/>
          <a:ext cx="0" cy="0"/>
          <a:chOff x="0" y="0"/>
          <a:chExt cx="0" cy="0"/>
        </a:xfrm>
      </p:grpSpPr>
      <p:sp>
        <p:nvSpPr>
          <p:cNvPr id="1064" name="Google Shape;1064;p14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5" name="Google Shape;1065;p1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6" name="Google Shape;1066;p14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sp>
        <p:nvSpPr>
          <p:cNvPr id="1067" name="Google Shape;1067;p14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What is an Entity Manager?</a:t>
            </a:r>
            <a:endParaRPr b="1" sz="2000">
              <a:solidFill>
                <a:schemeClr val="dk1"/>
              </a:solidFill>
            </a:endParaRPr>
          </a:p>
          <a:p>
            <a:pPr indent="0" lvl="0" marL="0" rtl="0" algn="l">
              <a:lnSpc>
                <a:spcPct val="115000"/>
              </a:lnSpc>
              <a:spcBef>
                <a:spcPts val="1200"/>
              </a:spcBef>
              <a:spcAft>
                <a:spcPts val="0"/>
              </a:spcAft>
              <a:buNone/>
            </a:pPr>
            <a:r>
              <a:rPr lang="en" sz="2000">
                <a:solidFill>
                  <a:schemeClr val="dk1"/>
                </a:solidFill>
              </a:rPr>
              <a:t>In order to connect to the database, Entity Manager Factory provides the instance of Entity Manager. This Entity Manager manages/controls the entities in the persistence state (a state in the lifecycle of an entity).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There are two types of entity managers:</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container-managed</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application-managed</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 container-managed entity manager is managed by the Spring container and we will use this entity manager in the Proman application.</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1" name="Shape 1071"/>
        <p:cNvGrpSpPr/>
        <p:nvPr/>
      </p:nvGrpSpPr>
      <p:grpSpPr>
        <a:xfrm>
          <a:off x="0" y="0"/>
          <a:ext cx="0" cy="0"/>
          <a:chOff x="0" y="0"/>
          <a:chExt cx="0" cy="0"/>
        </a:xfrm>
      </p:grpSpPr>
      <p:sp>
        <p:nvSpPr>
          <p:cNvPr id="1072" name="Google Shape;1072;p14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3" name="Google Shape;1073;p1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4" name="Google Shape;1074;p14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sp>
        <p:nvSpPr>
          <p:cNvPr id="1075" name="Google Shape;1075;p14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Let us learn about lifecycle of an entity:</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Transient state</a:t>
            </a:r>
            <a:r>
              <a:rPr lang="en" sz="2000">
                <a:solidFill>
                  <a:schemeClr val="dk1"/>
                </a:solidFill>
              </a:rPr>
              <a:t>: An object or entity is in the transient state if it has just been instantiated and there is no reference of it in the database, i.e. it does not represent any row in the database.</a:t>
            </a:r>
            <a:endParaRPr sz="2000">
              <a:solidFill>
                <a:schemeClr val="dk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9" name="Shape 1079"/>
        <p:cNvGrpSpPr/>
        <p:nvPr/>
      </p:nvGrpSpPr>
      <p:grpSpPr>
        <a:xfrm>
          <a:off x="0" y="0"/>
          <a:ext cx="0" cy="0"/>
          <a:chOff x="0" y="0"/>
          <a:chExt cx="0" cy="0"/>
        </a:xfrm>
      </p:grpSpPr>
      <p:sp>
        <p:nvSpPr>
          <p:cNvPr id="1080" name="Google Shape;1080;p14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1" name="Google Shape;1081;p14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2" name="Google Shape;1082;p14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sp>
        <p:nvSpPr>
          <p:cNvPr id="1083" name="Google Shape;1083;p14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Persistent state</a:t>
            </a:r>
            <a:r>
              <a:rPr lang="en" sz="2000">
                <a:solidFill>
                  <a:schemeClr val="dk1"/>
                </a:solidFill>
              </a:rPr>
              <a:t>: This is the state when the entity is managed by the Entity Manager. persist() method in JPA is used to change the state of an entity to a persistent state. Whenever the changes are made to an entity in the persistent state, they are made in the cache instead of directly updating the database i.e., the entity changes and modifications are first made in the persistence context, and once the transaction is over they are reflected in the database.</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7" name="Shape 1087"/>
        <p:cNvGrpSpPr/>
        <p:nvPr/>
      </p:nvGrpSpPr>
      <p:grpSpPr>
        <a:xfrm>
          <a:off x="0" y="0"/>
          <a:ext cx="0" cy="0"/>
          <a:chOff x="0" y="0"/>
          <a:chExt cx="0" cy="0"/>
        </a:xfrm>
      </p:grpSpPr>
      <p:sp>
        <p:nvSpPr>
          <p:cNvPr id="1088" name="Google Shape;1088;p14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9" name="Google Shape;1089;p14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0" name="Google Shape;1090;p14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sp>
        <p:nvSpPr>
          <p:cNvPr id="1091" name="Google Shape;1091;p14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Detached state</a:t>
            </a:r>
            <a:r>
              <a:rPr lang="en" sz="2000">
                <a:solidFill>
                  <a:schemeClr val="dk1"/>
                </a:solidFill>
              </a:rPr>
              <a:t>: After the transaction is over, the state of the entity is changed from persistence state to a detached state. In this state, the entity is not controlled by the entity manager. Any change made to the entity is not reflected in the database. You can use merge() method to change the state of an object from the detached state to persistent state. For example, when the object is in the detached state and you need to update the object, you will use merge() method to change its state from detached state to persistence state and make the desired updations.</a:t>
            </a:r>
            <a:endParaRPr sz="2000">
              <a:solidFill>
                <a:schemeClr val="dk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5" name="Shape 1095"/>
        <p:cNvGrpSpPr/>
        <p:nvPr/>
      </p:nvGrpSpPr>
      <p:grpSpPr>
        <a:xfrm>
          <a:off x="0" y="0"/>
          <a:ext cx="0" cy="0"/>
          <a:chOff x="0" y="0"/>
          <a:chExt cx="0" cy="0"/>
        </a:xfrm>
      </p:grpSpPr>
      <p:sp>
        <p:nvSpPr>
          <p:cNvPr id="1096" name="Google Shape;1096;p15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7" name="Google Shape;1097;p1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8" name="Google Shape;1098;p15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sp>
        <p:nvSpPr>
          <p:cNvPr id="1099" name="Google Shape;1099;p15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Removed state</a:t>
            </a:r>
            <a:r>
              <a:rPr lang="en" sz="2000">
                <a:solidFill>
                  <a:schemeClr val="dk1"/>
                </a:solidFill>
              </a:rPr>
              <a:t>: In this state, the entity does not exist in the database. remove() method is used to remove an entity from the database.</a:t>
            </a:r>
            <a:endParaRPr sz="2000">
              <a:solidFill>
                <a:schemeClr val="dk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3" name="Shape 1103"/>
        <p:cNvGrpSpPr/>
        <p:nvPr/>
      </p:nvGrpSpPr>
      <p:grpSpPr>
        <a:xfrm>
          <a:off x="0" y="0"/>
          <a:ext cx="0" cy="0"/>
          <a:chOff x="0" y="0"/>
          <a:chExt cx="0" cy="0"/>
        </a:xfrm>
      </p:grpSpPr>
      <p:sp>
        <p:nvSpPr>
          <p:cNvPr id="1104" name="Google Shape;1104;p15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5" name="Google Shape;1105;p15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6" name="Google Shape;1106;p15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pic>
        <p:nvPicPr>
          <p:cNvPr id="1107" name="Google Shape;1107;p151"/>
          <p:cNvPicPr preferRelativeResize="0"/>
          <p:nvPr/>
        </p:nvPicPr>
        <p:blipFill>
          <a:blip r:embed="rId4">
            <a:alphaModFix/>
          </a:blip>
          <a:stretch>
            <a:fillRect/>
          </a:stretch>
        </p:blipFill>
        <p:spPr>
          <a:xfrm>
            <a:off x="371675" y="636900"/>
            <a:ext cx="8400643" cy="45066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1" name="Shape 1111"/>
        <p:cNvGrpSpPr/>
        <p:nvPr/>
      </p:nvGrpSpPr>
      <p:grpSpPr>
        <a:xfrm>
          <a:off x="0" y="0"/>
          <a:ext cx="0" cy="0"/>
          <a:chOff x="0" y="0"/>
          <a:chExt cx="0" cy="0"/>
        </a:xfrm>
      </p:grpSpPr>
      <p:sp>
        <p:nvSpPr>
          <p:cNvPr id="1112" name="Google Shape;1112;p15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3" name="Google Shape;1113;p15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4" name="Google Shape;1114;p15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pic>
        <p:nvPicPr>
          <p:cNvPr id="1115" name="Google Shape;1115;p152"/>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9" name="Shape 1119"/>
        <p:cNvGrpSpPr/>
        <p:nvPr/>
      </p:nvGrpSpPr>
      <p:grpSpPr>
        <a:xfrm>
          <a:off x="0" y="0"/>
          <a:ext cx="0" cy="0"/>
          <a:chOff x="0" y="0"/>
          <a:chExt cx="0" cy="0"/>
        </a:xfrm>
      </p:grpSpPr>
      <p:sp>
        <p:nvSpPr>
          <p:cNvPr id="1120" name="Google Shape;1120;p15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1" name="Google Shape;1121;p1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2" name="Google Shape;1122;p15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pic>
        <p:nvPicPr>
          <p:cNvPr id="1123" name="Google Shape;1123;p153"/>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7" name="Shape 1127"/>
        <p:cNvGrpSpPr/>
        <p:nvPr/>
      </p:nvGrpSpPr>
      <p:grpSpPr>
        <a:xfrm>
          <a:off x="0" y="0"/>
          <a:ext cx="0" cy="0"/>
          <a:chOff x="0" y="0"/>
          <a:chExt cx="0" cy="0"/>
        </a:xfrm>
      </p:grpSpPr>
      <p:sp>
        <p:nvSpPr>
          <p:cNvPr id="1128" name="Google Shape;1128;p15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9" name="Google Shape;1129;p1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0" name="Google Shape;1130;p15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pic>
        <p:nvPicPr>
          <p:cNvPr id="1131" name="Google Shape;1131;p154"/>
          <p:cNvPicPr preferRelativeResize="0"/>
          <p:nvPr/>
        </p:nvPicPr>
        <p:blipFill>
          <a:blip r:embed="rId4">
            <a:alphaModFix/>
          </a:blip>
          <a:stretch>
            <a:fillRect/>
          </a:stretch>
        </p:blipFill>
        <p:spPr>
          <a:xfrm>
            <a:off x="383863" y="636900"/>
            <a:ext cx="8376269" cy="4506599"/>
          </a:xfrm>
          <a:prstGeom prst="rect">
            <a:avLst/>
          </a:prstGeom>
          <a:noFill/>
          <a:ln>
            <a:noFill/>
          </a:ln>
        </p:spPr>
      </p:pic>
      <p:pic>
        <p:nvPicPr>
          <p:cNvPr id="1132" name="Google Shape;1132;p154"/>
          <p:cNvPicPr preferRelativeResize="0"/>
          <p:nvPr/>
        </p:nvPicPr>
        <p:blipFill>
          <a:blip r:embed="rId5">
            <a:alphaModFix/>
          </a:blip>
          <a:stretch>
            <a:fillRect/>
          </a:stretch>
        </p:blipFill>
        <p:spPr>
          <a:xfrm>
            <a:off x="733813" y="1263600"/>
            <a:ext cx="6897576" cy="38799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6" name="Shape 1136"/>
        <p:cNvGrpSpPr/>
        <p:nvPr/>
      </p:nvGrpSpPr>
      <p:grpSpPr>
        <a:xfrm>
          <a:off x="0" y="0"/>
          <a:ext cx="0" cy="0"/>
          <a:chOff x="0" y="0"/>
          <a:chExt cx="0" cy="0"/>
        </a:xfrm>
      </p:grpSpPr>
      <p:sp>
        <p:nvSpPr>
          <p:cNvPr id="1137" name="Google Shape;1137;p15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8" name="Google Shape;1138;p1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9" name="Google Shape;1139;p15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pic>
        <p:nvPicPr>
          <p:cNvPr id="1140" name="Google Shape;1140;p155"/>
          <p:cNvPicPr preferRelativeResize="0"/>
          <p:nvPr/>
        </p:nvPicPr>
        <p:blipFill>
          <a:blip r:embed="rId4">
            <a:alphaModFix/>
          </a:blip>
          <a:stretch>
            <a:fillRect/>
          </a:stretch>
        </p:blipFill>
        <p:spPr>
          <a:xfrm>
            <a:off x="379813" y="636900"/>
            <a:ext cx="8384371" cy="4506600"/>
          </a:xfrm>
          <a:prstGeom prst="rect">
            <a:avLst/>
          </a:prstGeom>
          <a:noFill/>
          <a:ln>
            <a:noFill/>
          </a:ln>
        </p:spPr>
      </p:pic>
      <p:pic>
        <p:nvPicPr>
          <p:cNvPr id="1141" name="Google Shape;1141;p155"/>
          <p:cNvPicPr preferRelativeResize="0"/>
          <p:nvPr/>
        </p:nvPicPr>
        <p:blipFill>
          <a:blip r:embed="rId5">
            <a:alphaModFix/>
          </a:blip>
          <a:stretch>
            <a:fillRect/>
          </a:stretch>
        </p:blipFill>
        <p:spPr>
          <a:xfrm>
            <a:off x="818775" y="1181350"/>
            <a:ext cx="7350600" cy="396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 name="Shape 205"/>
        <p:cNvGrpSpPr/>
        <p:nvPr/>
      </p:nvGrpSpPr>
      <p:grpSpPr>
        <a:xfrm>
          <a:off x="0" y="0"/>
          <a:ext cx="0" cy="0"/>
          <a:chOff x="0" y="0"/>
          <a:chExt cx="0" cy="0"/>
        </a:xfrm>
      </p:grpSpPr>
      <p:sp>
        <p:nvSpPr>
          <p:cNvPr id="206" name="Google Shape;206;p3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3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209" name="Google Shape;209;p3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What would be the advantages of this strategy?</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It makes your website more scalable. </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You can now reduce the codebase for both the mobile and regular websites.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To make any changes in the business logic or the data part of your websites, you can simply make changes in the third program, and not have to worry about making the same changes in multiple programs.</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5" name="Shape 1145"/>
        <p:cNvGrpSpPr/>
        <p:nvPr/>
      </p:nvGrpSpPr>
      <p:grpSpPr>
        <a:xfrm>
          <a:off x="0" y="0"/>
          <a:ext cx="0" cy="0"/>
          <a:chOff x="0" y="0"/>
          <a:chExt cx="0" cy="0"/>
        </a:xfrm>
      </p:grpSpPr>
      <p:sp>
        <p:nvSpPr>
          <p:cNvPr id="1146" name="Google Shape;1146;p15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7" name="Google Shape;1147;p1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8" name="Google Shape;1148;p15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Access Object</a:t>
            </a:r>
            <a:endParaRPr sz="3000">
              <a:solidFill>
                <a:srgbClr val="FFFFFF"/>
              </a:solidFill>
              <a:latin typeface="Calibri"/>
              <a:ea typeface="Calibri"/>
              <a:cs typeface="Calibri"/>
              <a:sym typeface="Calibri"/>
            </a:endParaRPr>
          </a:p>
        </p:txBody>
      </p:sp>
      <p:pic>
        <p:nvPicPr>
          <p:cNvPr id="1149" name="Google Shape;1149;p156"/>
          <p:cNvPicPr preferRelativeResize="0"/>
          <p:nvPr/>
        </p:nvPicPr>
        <p:blipFill>
          <a:blip r:embed="rId4">
            <a:alphaModFix/>
          </a:blip>
          <a:stretch>
            <a:fillRect/>
          </a:stretch>
        </p:blipFill>
        <p:spPr>
          <a:xfrm>
            <a:off x="188675" y="636900"/>
            <a:ext cx="8766643" cy="4506600"/>
          </a:xfrm>
          <a:prstGeom prst="rect">
            <a:avLst/>
          </a:prstGeom>
          <a:noFill/>
          <a:ln>
            <a:noFill/>
          </a:ln>
        </p:spPr>
      </p:pic>
      <p:pic>
        <p:nvPicPr>
          <p:cNvPr id="1150" name="Google Shape;1150;p156"/>
          <p:cNvPicPr preferRelativeResize="0"/>
          <p:nvPr/>
        </p:nvPicPr>
        <p:blipFill>
          <a:blip r:embed="rId5">
            <a:alphaModFix/>
          </a:blip>
          <a:stretch>
            <a:fillRect/>
          </a:stretch>
        </p:blipFill>
        <p:spPr>
          <a:xfrm>
            <a:off x="639626" y="1157650"/>
            <a:ext cx="7812300" cy="3985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4" name="Shape 1154"/>
        <p:cNvGrpSpPr/>
        <p:nvPr/>
      </p:nvGrpSpPr>
      <p:grpSpPr>
        <a:xfrm>
          <a:off x="0" y="0"/>
          <a:ext cx="0" cy="0"/>
          <a:chOff x="0" y="0"/>
          <a:chExt cx="0" cy="0"/>
        </a:xfrm>
      </p:grpSpPr>
      <p:sp>
        <p:nvSpPr>
          <p:cNvPr id="1155" name="Google Shape;1155;p15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6" name="Google Shape;1156;p1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7" name="Google Shape;1157;p15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Implementing Controllers</a:t>
            </a:r>
            <a:endParaRPr sz="3000">
              <a:solidFill>
                <a:srgbClr val="FFFFFF"/>
              </a:solidFill>
              <a:latin typeface="Calibri"/>
              <a:ea typeface="Calibri"/>
              <a:cs typeface="Calibri"/>
              <a:sym typeface="Calibri"/>
            </a:endParaRPr>
          </a:p>
        </p:txBody>
      </p:sp>
      <p:sp>
        <p:nvSpPr>
          <p:cNvPr id="1158" name="Google Shape;1158;p15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You must have a very good understanding of all the annotations in the project.</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@RequestMapping</a:t>
            </a:r>
            <a:r>
              <a:rPr lang="en" sz="2000">
                <a:solidFill>
                  <a:schemeClr val="dk1"/>
                </a:solidFill>
              </a:rPr>
              <a:t>: It helps in defining the request method, the path of the endpoint and what the endpoint produces and consumes.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@RestController</a:t>
            </a:r>
            <a:r>
              <a:rPr lang="en" sz="2000">
                <a:solidFill>
                  <a:schemeClr val="dk1"/>
                </a:solidFill>
              </a:rPr>
              <a:t>: It is the combination of two annotations @Controller and @ResponseBody.</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@ResponseEntity</a:t>
            </a:r>
            <a:r>
              <a:rPr lang="en" sz="2000">
                <a:solidFill>
                  <a:schemeClr val="dk1"/>
                </a:solidFill>
              </a:rPr>
              <a:t>: It represents the complete HTTP response including status code, header and body.</a:t>
            </a:r>
            <a:endParaRPr sz="200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2" name="Shape 1162"/>
        <p:cNvGrpSpPr/>
        <p:nvPr/>
      </p:nvGrpSpPr>
      <p:grpSpPr>
        <a:xfrm>
          <a:off x="0" y="0"/>
          <a:ext cx="0" cy="0"/>
          <a:chOff x="0" y="0"/>
          <a:chExt cx="0" cy="0"/>
        </a:xfrm>
      </p:grpSpPr>
      <p:sp>
        <p:nvSpPr>
          <p:cNvPr id="1163" name="Google Shape;1163;p15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4" name="Google Shape;1164;p1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5" name="Google Shape;1165;p15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Implementing Controllers</a:t>
            </a:r>
            <a:endParaRPr sz="3000">
              <a:solidFill>
                <a:srgbClr val="FFFFFF"/>
              </a:solidFill>
              <a:latin typeface="Calibri"/>
              <a:ea typeface="Calibri"/>
              <a:cs typeface="Calibri"/>
              <a:sym typeface="Calibri"/>
            </a:endParaRPr>
          </a:p>
        </p:txBody>
      </p:sp>
      <p:sp>
        <p:nvSpPr>
          <p:cNvPr id="1166" name="Google Shape;1166;p15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Docket is the primary interface of the swagger-spring MVC framework. It is instantiated with a single argument constructor. The parameter for this argument is the documentation type of the endpoints definition. In this case, the documentation received from the project manager is in swagger2.</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0" name="Shape 1170"/>
        <p:cNvGrpSpPr/>
        <p:nvPr/>
      </p:nvGrpSpPr>
      <p:grpSpPr>
        <a:xfrm>
          <a:off x="0" y="0"/>
          <a:ext cx="0" cy="0"/>
          <a:chOff x="0" y="0"/>
          <a:chExt cx="0" cy="0"/>
        </a:xfrm>
      </p:grpSpPr>
      <p:sp>
        <p:nvSpPr>
          <p:cNvPr id="1171" name="Google Shape;1171;p15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2" name="Google Shape;1172;p1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3" name="Google Shape;1173;p15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Implementing Controllers</a:t>
            </a:r>
            <a:endParaRPr sz="3000">
              <a:solidFill>
                <a:srgbClr val="FFFFFF"/>
              </a:solidFill>
              <a:latin typeface="Calibri"/>
              <a:ea typeface="Calibri"/>
              <a:cs typeface="Calibri"/>
              <a:sym typeface="Calibri"/>
            </a:endParaRPr>
          </a:p>
        </p:txBody>
      </p:sp>
      <p:sp>
        <p:nvSpPr>
          <p:cNvPr id="1174" name="Google Shape;1174;p15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2000">
                <a:solidFill>
                  <a:schemeClr val="dk1"/>
                </a:solidFill>
              </a:rPr>
              <a:t>Docket bean is defined, and an instance of ApiSelectorBuilder is returned by the select() method providing a way to control the endpoints. Here the api is filtered according to the base package “com.upgrad.proman.api.controller” and path selectors provide additional filtering scanning the request path of the application.</a:t>
            </a:r>
            <a:endParaRPr sz="2000">
              <a:solidFill>
                <a:schemeClr val="dk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8" name="Shape 1178"/>
        <p:cNvGrpSpPr/>
        <p:nvPr/>
      </p:nvGrpSpPr>
      <p:grpSpPr>
        <a:xfrm>
          <a:off x="0" y="0"/>
          <a:ext cx="0" cy="0"/>
          <a:chOff x="0" y="0"/>
          <a:chExt cx="0" cy="0"/>
        </a:xfrm>
      </p:grpSpPr>
      <p:sp>
        <p:nvSpPr>
          <p:cNvPr id="1179" name="Google Shape;1179;p16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0" name="Google Shape;1180;p1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1" name="Google Shape;1181;p16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Implementing Controllers</a:t>
            </a:r>
            <a:endParaRPr sz="3000">
              <a:solidFill>
                <a:srgbClr val="FFFFFF"/>
              </a:solidFill>
              <a:latin typeface="Calibri"/>
              <a:ea typeface="Calibri"/>
              <a:cs typeface="Calibri"/>
              <a:sym typeface="Calibri"/>
            </a:endParaRPr>
          </a:p>
        </p:txBody>
      </p:sp>
      <p:sp>
        <p:nvSpPr>
          <p:cNvPr id="1182" name="Google Shape;1182;p16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a:t>
            </a:r>
            <a:r>
              <a:rPr b="1" lang="en" sz="2000">
                <a:solidFill>
                  <a:schemeClr val="dk1"/>
                </a:solidFill>
              </a:rPr>
              <a:t>@Configuration</a:t>
            </a:r>
            <a:r>
              <a:rPr lang="en" sz="2000">
                <a:solidFill>
                  <a:schemeClr val="dk1"/>
                </a:solidFill>
              </a:rPr>
              <a:t> annotation indicates that a class declares one or more @Bean methods and may be processed by the Spring container to generate bean definitions and service requests for those beans at runtime.</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The </a:t>
            </a:r>
            <a:r>
              <a:rPr b="1" lang="en" sz="2000">
                <a:solidFill>
                  <a:schemeClr val="dk1"/>
                </a:solidFill>
              </a:rPr>
              <a:t>@Bean</a:t>
            </a:r>
            <a:r>
              <a:rPr lang="en" sz="2000">
                <a:solidFill>
                  <a:schemeClr val="dk1"/>
                </a:solidFill>
              </a:rPr>
              <a:t> annotation is applied in a method to specify that it returns a bean to be managed by the Spring context.</a:t>
            </a:r>
            <a:endParaRPr sz="2000">
              <a:solidFill>
                <a:schemeClr val="dk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86" name="Shape 1186"/>
        <p:cNvGrpSpPr/>
        <p:nvPr/>
      </p:nvGrpSpPr>
      <p:grpSpPr>
        <a:xfrm>
          <a:off x="0" y="0"/>
          <a:ext cx="0" cy="0"/>
          <a:chOff x="0" y="0"/>
          <a:chExt cx="0" cy="0"/>
        </a:xfrm>
      </p:grpSpPr>
      <p:sp>
        <p:nvSpPr>
          <p:cNvPr id="1187" name="Google Shape;1187;p161"/>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8" name="Google Shape;1188;p161"/>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189" name="Google Shape;1189;p161"/>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0" name="Google Shape;1190;p161"/>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62"/>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6" name="Google Shape;1196;p162"/>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197" name="Google Shape;1197;p162"/>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8" name="Google Shape;1198;p162"/>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9" name="Google Shape;1199;p162"/>
          <p:cNvSpPr txBox="1"/>
          <p:nvPr/>
        </p:nvSpPr>
        <p:spPr>
          <a:xfrm>
            <a:off x="781050" y="427275"/>
            <a:ext cx="2894700" cy="21957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Databases and ORMs</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3</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API endpoints -2</a:t>
            </a:r>
            <a:endParaRPr b="1" i="0" sz="1800" u="none" cap="none" strike="noStrike">
              <a:solidFill>
                <a:srgbClr val="FFFFFF"/>
              </a:solidFill>
              <a:latin typeface="Arial"/>
              <a:ea typeface="Arial"/>
              <a:cs typeface="Arial"/>
              <a:sym typeface="Arial"/>
            </a:endParaRPr>
          </a:p>
        </p:txBody>
      </p:sp>
      <p:sp>
        <p:nvSpPr>
          <p:cNvPr id="1200" name="Google Shape;1200;p162"/>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4" name="Shape 1204"/>
        <p:cNvGrpSpPr/>
        <p:nvPr/>
      </p:nvGrpSpPr>
      <p:grpSpPr>
        <a:xfrm>
          <a:off x="0" y="0"/>
          <a:ext cx="0" cy="0"/>
          <a:chOff x="0" y="0"/>
          <a:chExt cx="0" cy="0"/>
        </a:xfrm>
      </p:grpSpPr>
      <p:sp>
        <p:nvSpPr>
          <p:cNvPr id="1205" name="Google Shape;1205;p16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6" name="Google Shape;1206;p163"/>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07" name="Google Shape;1207;p163"/>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1208" name="Google Shape;1208;p163"/>
          <p:cNvGraphicFramePr/>
          <p:nvPr/>
        </p:nvGraphicFramePr>
        <p:xfrm>
          <a:off x="461525" y="895750"/>
          <a:ext cx="3000000" cy="3000000"/>
        </p:xfrm>
        <a:graphic>
          <a:graphicData uri="http://schemas.openxmlformats.org/drawingml/2006/table">
            <a:tbl>
              <a:tblPr bandRow="1" firstRow="1">
                <a:noFill/>
                <a:tableStyleId>{FAFCEE7A-4BAA-4BCF-A6C5-C229A21ACBBB}</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138</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Application Class</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139-144</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getUser endpoint</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145-149</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Exception handling</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150-158</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Password Encryption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159-160</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Authentication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161-175</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Authorization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176-184</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2" name="Shape 1212"/>
        <p:cNvGrpSpPr/>
        <p:nvPr/>
      </p:nvGrpSpPr>
      <p:grpSpPr>
        <a:xfrm>
          <a:off x="0" y="0"/>
          <a:ext cx="0" cy="0"/>
          <a:chOff x="0" y="0"/>
          <a:chExt cx="0" cy="0"/>
        </a:xfrm>
      </p:grpSpPr>
      <p:sp>
        <p:nvSpPr>
          <p:cNvPr id="1213" name="Google Shape;1213;p16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4" name="Google Shape;1214;p164"/>
          <p:cNvSpPr txBox="1"/>
          <p:nvPr/>
        </p:nvSpPr>
        <p:spPr>
          <a:xfrm>
            <a:off x="507300" y="1179250"/>
            <a:ext cx="4821300" cy="3964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Application Class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getUser endpoint</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Exception handling</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Password Encryption</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Authentication</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Authorization</a:t>
            </a:r>
            <a:endParaRPr sz="2400">
              <a:latin typeface="Calibri"/>
              <a:ea typeface="Calibri"/>
              <a:cs typeface="Calibri"/>
              <a:sym typeface="Calibri"/>
            </a:endParaRPr>
          </a:p>
        </p:txBody>
      </p:sp>
      <p:sp>
        <p:nvSpPr>
          <p:cNvPr id="1215" name="Google Shape;1215;p1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6" name="Google Shape;1216;p164"/>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0" name="Shape 1220"/>
        <p:cNvGrpSpPr/>
        <p:nvPr/>
      </p:nvGrpSpPr>
      <p:grpSpPr>
        <a:xfrm>
          <a:off x="0" y="0"/>
          <a:ext cx="0" cy="0"/>
          <a:chOff x="0" y="0"/>
          <a:chExt cx="0" cy="0"/>
        </a:xfrm>
      </p:grpSpPr>
      <p:sp>
        <p:nvSpPr>
          <p:cNvPr id="1221" name="Google Shape;1221;p16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2" name="Google Shape;1222;p1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3" name="Google Shape;1223;p16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Application Class</a:t>
            </a:r>
            <a:endParaRPr b="0" i="0" sz="3000" u="none" cap="none" strike="noStrike">
              <a:solidFill>
                <a:srgbClr val="FFFFFF"/>
              </a:solidFill>
              <a:latin typeface="Calibri"/>
              <a:ea typeface="Calibri"/>
              <a:cs typeface="Calibri"/>
              <a:sym typeface="Calibri"/>
            </a:endParaRPr>
          </a:p>
        </p:txBody>
      </p:sp>
      <p:sp>
        <p:nvSpPr>
          <p:cNvPr id="1224" name="Google Shape;1224;p16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2000">
                <a:solidFill>
                  <a:schemeClr val="dk1"/>
                </a:solidFill>
              </a:rPr>
              <a:t>Whenever we want to use the object of some other class in a particular class, we prefer to autowire that object instead of declaring that object by using the new operator. When the application is made to run using run() method, it scans for all the classes annotated with @Component, @Controller, @Service or @Repository,and the application will declare and automatically manage the lifecycle (i.e creation and removal) of  objects of the classes annotated with these annotations. </a:t>
            </a:r>
            <a:endParaRPr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3" name="Shape 213"/>
        <p:cNvGrpSpPr/>
        <p:nvPr/>
      </p:nvGrpSpPr>
      <p:grpSpPr>
        <a:xfrm>
          <a:off x="0" y="0"/>
          <a:ext cx="0" cy="0"/>
          <a:chOff x="0" y="0"/>
          <a:chExt cx="0" cy="0"/>
        </a:xfrm>
      </p:grpSpPr>
      <p:sp>
        <p:nvSpPr>
          <p:cNvPr id="214" name="Google Shape;214;p4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 name="Google Shape;215;p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 name="Google Shape;216;p4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217" name="Google Shape;217;p4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Now we have understood that there needs to an interface connecting the server-side application and the client-side application.</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So how do these applications communicate?</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Let us find out.</a:t>
            </a:r>
            <a:endParaRPr sz="2000">
              <a:solidFill>
                <a:schemeClr val="dk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8" name="Shape 1228"/>
        <p:cNvGrpSpPr/>
        <p:nvPr/>
      </p:nvGrpSpPr>
      <p:grpSpPr>
        <a:xfrm>
          <a:off x="0" y="0"/>
          <a:ext cx="0" cy="0"/>
          <a:chOff x="0" y="0"/>
          <a:chExt cx="0" cy="0"/>
        </a:xfrm>
      </p:grpSpPr>
      <p:sp>
        <p:nvSpPr>
          <p:cNvPr id="1229" name="Google Shape;1229;p16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0" name="Google Shape;1230;p1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1" name="Google Shape;1231;p16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Application Class</a:t>
            </a:r>
            <a:endParaRPr b="0" i="0" sz="3000" u="none" cap="none" strike="noStrike">
              <a:solidFill>
                <a:srgbClr val="FFFFFF"/>
              </a:solidFill>
              <a:latin typeface="Calibri"/>
              <a:ea typeface="Calibri"/>
              <a:cs typeface="Calibri"/>
              <a:sym typeface="Calibri"/>
            </a:endParaRPr>
          </a:p>
        </p:txBody>
      </p:sp>
      <p:sp>
        <p:nvSpPr>
          <p:cNvPr id="1232" name="Google Shape;1232;p16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Now we need to tell the spring where to search for the component/bean. Therefore, @ComponentScan annotation comes into picture and here in the Proman application tells the Spring to search for the components/beans in all the classes under “com.upgrad.proman.service” package. All the classes annotated with @Component will have their objects declared on running the application.</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6" name="Shape 1236"/>
        <p:cNvGrpSpPr/>
        <p:nvPr/>
      </p:nvGrpSpPr>
      <p:grpSpPr>
        <a:xfrm>
          <a:off x="0" y="0"/>
          <a:ext cx="0" cy="0"/>
          <a:chOff x="0" y="0"/>
          <a:chExt cx="0" cy="0"/>
        </a:xfrm>
      </p:grpSpPr>
      <p:sp>
        <p:nvSpPr>
          <p:cNvPr id="1237" name="Google Shape;1237;p16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8" name="Google Shape;1238;p1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9" name="Google Shape;1239;p16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Application Class</a:t>
            </a:r>
            <a:endParaRPr b="0" i="0" sz="3000" u="none" cap="none" strike="noStrike">
              <a:solidFill>
                <a:srgbClr val="FFFFFF"/>
              </a:solidFill>
              <a:latin typeface="Calibri"/>
              <a:ea typeface="Calibri"/>
              <a:cs typeface="Calibri"/>
              <a:sym typeface="Calibri"/>
            </a:endParaRPr>
          </a:p>
        </p:txBody>
      </p:sp>
      <p:sp>
        <p:nvSpPr>
          <p:cNvPr id="1240" name="Google Shape;1240;p16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@EntityScan</a:t>
            </a:r>
            <a:r>
              <a:rPr lang="en" sz="2000">
                <a:solidFill>
                  <a:schemeClr val="dk1"/>
                </a:solidFill>
              </a:rPr>
              <a:t> on the other hand does not declare the object. It only identifies the classes to be used by the persistence context.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Therefore, in Proman application we use the @EntityScan on the package containing the entity classes since we do not want entity instances to be declared now on running the application.</a:t>
            </a:r>
            <a:endParaRPr sz="2000">
              <a:solidFill>
                <a:schemeClr val="dk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4" name="Shape 1244"/>
        <p:cNvGrpSpPr/>
        <p:nvPr/>
      </p:nvGrpSpPr>
      <p:grpSpPr>
        <a:xfrm>
          <a:off x="0" y="0"/>
          <a:ext cx="0" cy="0"/>
          <a:chOff x="0" y="0"/>
          <a:chExt cx="0" cy="0"/>
        </a:xfrm>
      </p:grpSpPr>
      <p:sp>
        <p:nvSpPr>
          <p:cNvPr id="1245" name="Google Shape;1245;p16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6" name="Google Shape;1246;p1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7" name="Google Shape;1247;p16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Application Class</a:t>
            </a:r>
            <a:endParaRPr b="0" i="0" sz="3000" u="none" cap="none" strike="noStrike">
              <a:solidFill>
                <a:srgbClr val="FFFFFF"/>
              </a:solidFill>
              <a:latin typeface="Calibri"/>
              <a:ea typeface="Calibri"/>
              <a:cs typeface="Calibri"/>
              <a:sym typeface="Calibri"/>
            </a:endParaRPr>
          </a:p>
        </p:txBody>
      </p:sp>
      <p:pic>
        <p:nvPicPr>
          <p:cNvPr id="1248" name="Google Shape;1248;p168"/>
          <p:cNvPicPr preferRelativeResize="0"/>
          <p:nvPr/>
        </p:nvPicPr>
        <p:blipFill>
          <a:blip r:embed="rId4">
            <a:alphaModFix/>
          </a:blip>
          <a:stretch>
            <a:fillRect/>
          </a:stretch>
        </p:blipFill>
        <p:spPr>
          <a:xfrm>
            <a:off x="396000" y="636900"/>
            <a:ext cx="8352005" cy="45066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2" name="Shape 1252"/>
        <p:cNvGrpSpPr/>
        <p:nvPr/>
      </p:nvGrpSpPr>
      <p:grpSpPr>
        <a:xfrm>
          <a:off x="0" y="0"/>
          <a:ext cx="0" cy="0"/>
          <a:chOff x="0" y="0"/>
          <a:chExt cx="0" cy="0"/>
        </a:xfrm>
      </p:grpSpPr>
      <p:sp>
        <p:nvSpPr>
          <p:cNvPr id="1253" name="Google Shape;1253;p16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4" name="Google Shape;1254;p1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5" name="Google Shape;1255;p16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Application Class</a:t>
            </a:r>
            <a:endParaRPr b="0" i="0" sz="3000" u="none" cap="none" strike="noStrike">
              <a:solidFill>
                <a:srgbClr val="FFFFFF"/>
              </a:solidFill>
              <a:latin typeface="Calibri"/>
              <a:ea typeface="Calibri"/>
              <a:cs typeface="Calibri"/>
              <a:sym typeface="Calibri"/>
            </a:endParaRPr>
          </a:p>
        </p:txBody>
      </p:sp>
      <p:sp>
        <p:nvSpPr>
          <p:cNvPr id="1256" name="Google Shape;1256;p16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Shortcomings of transaction management:</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Code becomes repetitive.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Code becomes error prone.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Errors are difficult to debug.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 readability of code decreases.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It is not progressive.</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All of the above mentioned shortcomings are solved by using @Transactional annotation.</a:t>
            </a:r>
            <a:endParaRPr sz="2000">
              <a:solidFill>
                <a:schemeClr val="dk1"/>
              </a:solidFill>
            </a:endParaRPr>
          </a:p>
          <a:p>
            <a:pPr indent="0" lvl="0" marL="0" rtl="0" algn="l">
              <a:lnSpc>
                <a:spcPct val="115000"/>
              </a:lnSpc>
              <a:spcBef>
                <a:spcPts val="1200"/>
              </a:spcBef>
              <a:spcAft>
                <a:spcPts val="1200"/>
              </a:spcAft>
              <a:buNone/>
            </a:pPr>
            <a:r>
              <a:t/>
            </a:r>
            <a:endParaRPr b="1" sz="2000">
              <a:solidFill>
                <a:schemeClr val="dk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0" name="Shape 1260"/>
        <p:cNvGrpSpPr/>
        <p:nvPr/>
      </p:nvGrpSpPr>
      <p:grpSpPr>
        <a:xfrm>
          <a:off x="0" y="0"/>
          <a:ext cx="0" cy="0"/>
          <a:chOff x="0" y="0"/>
          <a:chExt cx="0" cy="0"/>
        </a:xfrm>
      </p:grpSpPr>
      <p:sp>
        <p:nvSpPr>
          <p:cNvPr id="1261" name="Google Shape;1261;p17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2" name="Google Shape;1262;p1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3" name="Google Shape;1263;p17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Application Class</a:t>
            </a:r>
            <a:endParaRPr b="0" i="0" sz="3000" u="none" cap="none" strike="noStrike">
              <a:solidFill>
                <a:srgbClr val="FFFFFF"/>
              </a:solidFill>
              <a:latin typeface="Calibri"/>
              <a:ea typeface="Calibri"/>
              <a:cs typeface="Calibri"/>
              <a:sym typeface="Calibri"/>
            </a:endParaRPr>
          </a:p>
        </p:txBody>
      </p:sp>
      <p:sp>
        <p:nvSpPr>
          <p:cNvPr id="1264" name="Google Shape;1264;p17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This is much more convenient and readable, and is currently the recommended way to handle transactions in Spring.</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By using @Transactional, many important aspects such as transaction propagation are handled automatically.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In this case if another transactional method is called by businessLogic(), that method will have the option of joining the ongoing transaction.</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1200"/>
              </a:spcAft>
              <a:buNone/>
            </a:pPr>
            <a:r>
              <a:t/>
            </a:r>
            <a:endParaRPr b="1" sz="2000">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8" name="Shape 1268"/>
        <p:cNvGrpSpPr/>
        <p:nvPr/>
      </p:nvGrpSpPr>
      <p:grpSpPr>
        <a:xfrm>
          <a:off x="0" y="0"/>
          <a:ext cx="0" cy="0"/>
          <a:chOff x="0" y="0"/>
          <a:chExt cx="0" cy="0"/>
        </a:xfrm>
      </p:grpSpPr>
      <p:sp>
        <p:nvSpPr>
          <p:cNvPr id="1269" name="Google Shape;1269;p17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0" name="Google Shape;1270;p17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1" name="Google Shape;1271;p17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getUser endpoint</a:t>
            </a:r>
            <a:endParaRPr b="0" i="0" sz="3000" u="none" cap="none" strike="noStrike">
              <a:solidFill>
                <a:srgbClr val="FFFFFF"/>
              </a:solidFill>
              <a:latin typeface="Calibri"/>
              <a:ea typeface="Calibri"/>
              <a:cs typeface="Calibri"/>
              <a:sym typeface="Calibri"/>
            </a:endParaRPr>
          </a:p>
        </p:txBody>
      </p:sp>
      <p:sp>
        <p:nvSpPr>
          <p:cNvPr id="1272" name="Google Shape;1272;p17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signup endpoint is used to register the user in the application, and the getuser endpoint helps the admin to retrieve the specific user details based on the input (a user’s UUID), provided that the user is already registered. </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6" name="Shape 1276"/>
        <p:cNvGrpSpPr/>
        <p:nvPr/>
      </p:nvGrpSpPr>
      <p:grpSpPr>
        <a:xfrm>
          <a:off x="0" y="0"/>
          <a:ext cx="0" cy="0"/>
          <a:chOff x="0" y="0"/>
          <a:chExt cx="0" cy="0"/>
        </a:xfrm>
      </p:grpSpPr>
      <p:sp>
        <p:nvSpPr>
          <p:cNvPr id="1277" name="Google Shape;1277;p17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8" name="Google Shape;1278;p17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9" name="Google Shape;1279;p17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getUser endpoint</a:t>
            </a:r>
            <a:endParaRPr b="0" i="0" sz="3000" u="none" cap="none" strike="noStrike">
              <a:solidFill>
                <a:srgbClr val="FFFFFF"/>
              </a:solidFill>
              <a:latin typeface="Calibri"/>
              <a:ea typeface="Calibri"/>
              <a:cs typeface="Calibri"/>
              <a:sym typeface="Calibri"/>
            </a:endParaRPr>
          </a:p>
        </p:txBody>
      </p:sp>
      <p:sp>
        <p:nvSpPr>
          <p:cNvPr id="1280" name="Google Shape;1280;p17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You need to write the SQL query to retrieve the data of a given user’s Uuid in the DAO class, However, as we are implementing JPA, you also have an advantage of writing JPQL which is platform independent object oriented query language instead of writing the queries in plain SQL. </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Unlike SQL, JPQL operate against Java entity objects rather than directly with database. These queries are written in the Entity classes as named queries.</a:t>
            </a:r>
            <a:endParaRPr sz="2000">
              <a:solidFill>
                <a:schemeClr val="dk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4" name="Shape 1284"/>
        <p:cNvGrpSpPr/>
        <p:nvPr/>
      </p:nvGrpSpPr>
      <p:grpSpPr>
        <a:xfrm>
          <a:off x="0" y="0"/>
          <a:ext cx="0" cy="0"/>
          <a:chOff x="0" y="0"/>
          <a:chExt cx="0" cy="0"/>
        </a:xfrm>
      </p:grpSpPr>
      <p:sp>
        <p:nvSpPr>
          <p:cNvPr id="1285" name="Google Shape;1285;p17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6" name="Google Shape;1286;p1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7" name="Google Shape;1287;p17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getUser endpoint</a:t>
            </a:r>
            <a:endParaRPr b="0" i="0" sz="3000" u="none" cap="none" strike="noStrike">
              <a:solidFill>
                <a:srgbClr val="FFFFFF"/>
              </a:solidFill>
              <a:latin typeface="Calibri"/>
              <a:ea typeface="Calibri"/>
              <a:cs typeface="Calibri"/>
              <a:sym typeface="Calibri"/>
            </a:endParaRPr>
          </a:p>
        </p:txBody>
      </p:sp>
      <p:pic>
        <p:nvPicPr>
          <p:cNvPr id="1288" name="Google Shape;1288;p173"/>
          <p:cNvPicPr preferRelativeResize="0"/>
          <p:nvPr/>
        </p:nvPicPr>
        <p:blipFill>
          <a:blip r:embed="rId4">
            <a:alphaModFix/>
          </a:blip>
          <a:stretch>
            <a:fillRect/>
          </a:stretch>
        </p:blipFill>
        <p:spPr>
          <a:xfrm>
            <a:off x="42950" y="1540775"/>
            <a:ext cx="9101050" cy="20619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2" name="Shape 1292"/>
        <p:cNvGrpSpPr/>
        <p:nvPr/>
      </p:nvGrpSpPr>
      <p:grpSpPr>
        <a:xfrm>
          <a:off x="0" y="0"/>
          <a:ext cx="0" cy="0"/>
          <a:chOff x="0" y="0"/>
          <a:chExt cx="0" cy="0"/>
        </a:xfrm>
      </p:grpSpPr>
      <p:sp>
        <p:nvSpPr>
          <p:cNvPr id="1293" name="Google Shape;1293;p17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4" name="Google Shape;1294;p1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5" name="Google Shape;1295;p17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getUser endpoint</a:t>
            </a:r>
            <a:endParaRPr b="0" i="0" sz="3000" u="none" cap="none" strike="noStrike">
              <a:solidFill>
                <a:srgbClr val="FFFFFF"/>
              </a:solidFill>
              <a:latin typeface="Calibri"/>
              <a:ea typeface="Calibri"/>
              <a:cs typeface="Calibri"/>
              <a:sym typeface="Calibri"/>
            </a:endParaRPr>
          </a:p>
        </p:txBody>
      </p:sp>
      <p:sp>
        <p:nvSpPr>
          <p:cNvPr id="1296" name="Google Shape;1296;p17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A named query is a functionality provided by JPA, which is useful for writing database the queries in your code. A Name query is easier to implement and helps your code look much more organised, especially if the query is long and complex. Named queries in the entity class are useful as otherwise you had to write the queries in a DAO.</a:t>
            </a:r>
            <a:endParaRPr sz="2000">
              <a:solidFill>
                <a:schemeClr val="dk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0" name="Shape 1300"/>
        <p:cNvGrpSpPr/>
        <p:nvPr/>
      </p:nvGrpSpPr>
      <p:grpSpPr>
        <a:xfrm>
          <a:off x="0" y="0"/>
          <a:ext cx="0" cy="0"/>
          <a:chOff x="0" y="0"/>
          <a:chExt cx="0" cy="0"/>
        </a:xfrm>
      </p:grpSpPr>
      <p:sp>
        <p:nvSpPr>
          <p:cNvPr id="1301" name="Google Shape;1301;p17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2" name="Google Shape;1302;p1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3" name="Google Shape;1303;p17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getUser endpoint</a:t>
            </a:r>
            <a:endParaRPr b="0" i="0" sz="3000" u="none" cap="none" strike="noStrike">
              <a:solidFill>
                <a:srgbClr val="FFFFFF"/>
              </a:solidFill>
              <a:latin typeface="Calibri"/>
              <a:ea typeface="Calibri"/>
              <a:cs typeface="Calibri"/>
              <a:sym typeface="Calibri"/>
            </a:endParaRPr>
          </a:p>
        </p:txBody>
      </p:sp>
      <p:pic>
        <p:nvPicPr>
          <p:cNvPr id="1304" name="Google Shape;1304;p175"/>
          <p:cNvPicPr preferRelativeResize="0"/>
          <p:nvPr/>
        </p:nvPicPr>
        <p:blipFill>
          <a:blip r:embed="rId4">
            <a:alphaModFix/>
          </a:blip>
          <a:stretch>
            <a:fillRect/>
          </a:stretch>
        </p:blipFill>
        <p:spPr>
          <a:xfrm>
            <a:off x="379813" y="636900"/>
            <a:ext cx="8384371" cy="4506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1" name="Shape 221"/>
        <p:cNvGrpSpPr/>
        <p:nvPr/>
      </p:nvGrpSpPr>
      <p:grpSpPr>
        <a:xfrm>
          <a:off x="0" y="0"/>
          <a:ext cx="0" cy="0"/>
          <a:chOff x="0" y="0"/>
          <a:chExt cx="0" cy="0"/>
        </a:xfrm>
      </p:grpSpPr>
      <p:sp>
        <p:nvSpPr>
          <p:cNvPr id="222" name="Google Shape;222;p4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3" name="Google Shape;223;p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4" name="Google Shape;224;p4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225" name="Google Shape;225;p4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communication between the server side and the client-side UI happens with the help of an interface called API. </a:t>
            </a:r>
            <a:endParaRPr sz="2000">
              <a:solidFill>
                <a:schemeClr val="dk1"/>
              </a:solidFill>
            </a:endParaRPr>
          </a:p>
          <a:p>
            <a:pPr indent="0" lvl="0" marL="0" rtl="0" algn="l">
              <a:lnSpc>
                <a:spcPct val="115000"/>
              </a:lnSpc>
              <a:spcBef>
                <a:spcPts val="1200"/>
              </a:spcBef>
              <a:spcAft>
                <a:spcPts val="0"/>
              </a:spcAft>
              <a:buNone/>
            </a:pPr>
            <a:r>
              <a:rPr b="1" lang="en" sz="2000">
                <a:solidFill>
                  <a:schemeClr val="dk1"/>
                </a:solidFill>
              </a:rPr>
              <a:t>API or Application Programming Interface </a:t>
            </a:r>
            <a:r>
              <a:rPr lang="en" sz="2000">
                <a:solidFill>
                  <a:schemeClr val="dk1"/>
                </a:solidFill>
              </a:rPr>
              <a:t>is nothing but public functions that can be called and executed by other programs</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These other programs can be programs running in the same computer or those running in a different computer altogether.</a:t>
            </a:r>
            <a:endParaRPr sz="2000">
              <a:solidFill>
                <a:schemeClr val="dk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8" name="Shape 1308"/>
        <p:cNvGrpSpPr/>
        <p:nvPr/>
      </p:nvGrpSpPr>
      <p:grpSpPr>
        <a:xfrm>
          <a:off x="0" y="0"/>
          <a:ext cx="0" cy="0"/>
          <a:chOff x="0" y="0"/>
          <a:chExt cx="0" cy="0"/>
        </a:xfrm>
      </p:grpSpPr>
      <p:sp>
        <p:nvSpPr>
          <p:cNvPr id="1309" name="Google Shape;1309;p17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0" name="Google Shape;1310;p1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1" name="Google Shape;1311;p17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Exception handling</a:t>
            </a:r>
            <a:endParaRPr b="0" i="0" sz="3000" u="none" cap="none" strike="noStrike">
              <a:solidFill>
                <a:srgbClr val="FFFFFF"/>
              </a:solidFill>
              <a:latin typeface="Calibri"/>
              <a:ea typeface="Calibri"/>
              <a:cs typeface="Calibri"/>
              <a:sym typeface="Calibri"/>
            </a:endParaRPr>
          </a:p>
        </p:txBody>
      </p:sp>
      <p:sp>
        <p:nvSpPr>
          <p:cNvPr id="1312" name="Google Shape;1312;p17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registered user information is required by the admin of the application to validate the signup process. Validating the signup process can mean to convert the status of the user from 'Registered' to 'Active'.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But imagine a case where the admin asks for the details of the user who has not yet registered i.e., the input (uuid) provided by the admin is not available in the database.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This is where exception handling comes into the picture in implementing your project.</a:t>
            </a:r>
            <a:endParaRPr sz="2000">
              <a:solidFill>
                <a:schemeClr val="dk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6" name="Shape 1316"/>
        <p:cNvGrpSpPr/>
        <p:nvPr/>
      </p:nvGrpSpPr>
      <p:grpSpPr>
        <a:xfrm>
          <a:off x="0" y="0"/>
          <a:ext cx="0" cy="0"/>
          <a:chOff x="0" y="0"/>
          <a:chExt cx="0" cy="0"/>
        </a:xfrm>
      </p:grpSpPr>
      <p:sp>
        <p:nvSpPr>
          <p:cNvPr id="1317" name="Google Shape;1317;p17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8" name="Google Shape;1318;p17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9" name="Google Shape;1319;p17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Exception handling</a:t>
            </a:r>
            <a:endParaRPr b="0" i="0" sz="3000" u="none" cap="none" strike="noStrike">
              <a:solidFill>
                <a:srgbClr val="FFFFFF"/>
              </a:solidFill>
              <a:latin typeface="Calibri"/>
              <a:ea typeface="Calibri"/>
              <a:cs typeface="Calibri"/>
              <a:sym typeface="Calibri"/>
            </a:endParaRPr>
          </a:p>
        </p:txBody>
      </p:sp>
      <p:sp>
        <p:nvSpPr>
          <p:cNvPr id="1320" name="Google Shape;1320;p17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When you give a wrong user ID in the ‘getUser’ endpoint, you should ideally get a </a:t>
            </a:r>
            <a:r>
              <a:rPr b="1" lang="en" sz="2000">
                <a:solidFill>
                  <a:schemeClr val="dk1"/>
                </a:solidFill>
              </a:rPr>
              <a:t>404</a:t>
            </a:r>
            <a:r>
              <a:rPr lang="en" sz="2000">
                <a:solidFill>
                  <a:schemeClr val="dk1"/>
                </a:solidFill>
              </a:rPr>
              <a:t> HTTP status code as the resource is not found. But in the first attempt, the HTTP status code you have observed in the video is 500, which is an internal server error.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Internal server error as the name suggests, it is a server side error which can occur due to many reasons and it is a generic error message when no other specific error is thrown by the application.</a:t>
            </a:r>
            <a:endParaRPr sz="2000">
              <a:solidFill>
                <a:schemeClr val="dk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4" name="Shape 1324"/>
        <p:cNvGrpSpPr/>
        <p:nvPr/>
      </p:nvGrpSpPr>
      <p:grpSpPr>
        <a:xfrm>
          <a:off x="0" y="0"/>
          <a:ext cx="0" cy="0"/>
          <a:chOff x="0" y="0"/>
          <a:chExt cx="0" cy="0"/>
        </a:xfrm>
      </p:grpSpPr>
      <p:sp>
        <p:nvSpPr>
          <p:cNvPr id="1325" name="Google Shape;1325;p17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6" name="Google Shape;1326;p1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7" name="Google Shape;1327;p17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Exception handling</a:t>
            </a:r>
            <a:endParaRPr b="0" i="0" sz="3000" u="none" cap="none" strike="noStrike">
              <a:solidFill>
                <a:srgbClr val="FFFFFF"/>
              </a:solidFill>
              <a:latin typeface="Calibri"/>
              <a:ea typeface="Calibri"/>
              <a:cs typeface="Calibri"/>
              <a:sym typeface="Calibri"/>
            </a:endParaRPr>
          </a:p>
        </p:txBody>
      </p:sp>
      <p:sp>
        <p:nvSpPr>
          <p:cNvPr id="1328" name="Google Shape;1328;p17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This is where exception handling plays a vital role. Generic error responses can be deceptive as the developer and the client do not know the reason behind and the location of the problem that occurred. Here, the project is lacking exception handling and the user or the developer remains unfamiliar with the specific errors in the application.</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Exception handling would allow us to return more specific errors with user-friendly message and code to the end developer or users, so they would have more information to identify the root issue and potentially fix the issue if possible.</a:t>
            </a:r>
            <a:endParaRPr sz="2000">
              <a:solidFill>
                <a:schemeClr val="dk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2" name="Shape 1332"/>
        <p:cNvGrpSpPr/>
        <p:nvPr/>
      </p:nvGrpSpPr>
      <p:grpSpPr>
        <a:xfrm>
          <a:off x="0" y="0"/>
          <a:ext cx="0" cy="0"/>
          <a:chOff x="0" y="0"/>
          <a:chExt cx="0" cy="0"/>
        </a:xfrm>
      </p:grpSpPr>
      <p:sp>
        <p:nvSpPr>
          <p:cNvPr id="1333" name="Google Shape;1333;p17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4" name="Google Shape;1334;p17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5" name="Google Shape;1335;p17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Exception handling</a:t>
            </a:r>
            <a:endParaRPr b="0" i="0" sz="3000" u="none" cap="none" strike="noStrike">
              <a:solidFill>
                <a:srgbClr val="FFFFFF"/>
              </a:solidFill>
              <a:latin typeface="Calibri"/>
              <a:ea typeface="Calibri"/>
              <a:cs typeface="Calibri"/>
              <a:sym typeface="Calibri"/>
            </a:endParaRPr>
          </a:p>
        </p:txBody>
      </p:sp>
      <p:sp>
        <p:nvSpPr>
          <p:cNvPr id="1336" name="Google Shape;1336;p17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For an MVC Spring project, the following 3 ways can be used to implement exception handling:</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Controller-based</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Global exception handler</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HandlerExceptionResolver</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In this project we will use global exception handler</a:t>
            </a:r>
            <a:endParaRPr sz="2000">
              <a:solidFill>
                <a:schemeClr val="dk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0" name="Shape 1340"/>
        <p:cNvGrpSpPr/>
        <p:nvPr/>
      </p:nvGrpSpPr>
      <p:grpSpPr>
        <a:xfrm>
          <a:off x="0" y="0"/>
          <a:ext cx="0" cy="0"/>
          <a:chOff x="0" y="0"/>
          <a:chExt cx="0" cy="0"/>
        </a:xfrm>
      </p:grpSpPr>
      <p:sp>
        <p:nvSpPr>
          <p:cNvPr id="1341" name="Google Shape;1341;p18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2" name="Google Shape;1342;p18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3" name="Google Shape;1343;p18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Exception handling</a:t>
            </a:r>
            <a:endParaRPr b="0" i="0" sz="3000" u="none" cap="none" strike="noStrike">
              <a:solidFill>
                <a:srgbClr val="FFFFFF"/>
              </a:solidFill>
              <a:latin typeface="Calibri"/>
              <a:ea typeface="Calibri"/>
              <a:cs typeface="Calibri"/>
              <a:sym typeface="Calibri"/>
            </a:endParaRPr>
          </a:p>
        </p:txBody>
      </p:sp>
      <p:sp>
        <p:nvSpPr>
          <p:cNvPr id="1344" name="Google Shape;1344;p18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You can give your end users a more specific error information through exception handling.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Specifically, you have to handle the exception where the record for the entity is not found in the database and throw a user-friendly error code and an error message along with corresponding Http status code.</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8" name="Shape 1348"/>
        <p:cNvGrpSpPr/>
        <p:nvPr/>
      </p:nvGrpSpPr>
      <p:grpSpPr>
        <a:xfrm>
          <a:off x="0" y="0"/>
          <a:ext cx="0" cy="0"/>
          <a:chOff x="0" y="0"/>
          <a:chExt cx="0" cy="0"/>
        </a:xfrm>
      </p:grpSpPr>
      <p:sp>
        <p:nvSpPr>
          <p:cNvPr id="1349" name="Google Shape;1349;p18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0" name="Google Shape;1350;p18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1" name="Google Shape;1351;p18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Exception handling</a:t>
            </a:r>
            <a:endParaRPr b="0" i="0" sz="3000" u="none" cap="none" strike="noStrike">
              <a:solidFill>
                <a:srgbClr val="FFFFFF"/>
              </a:solidFill>
              <a:latin typeface="Calibri"/>
              <a:ea typeface="Calibri"/>
              <a:cs typeface="Calibri"/>
              <a:sym typeface="Calibri"/>
            </a:endParaRPr>
          </a:p>
        </p:txBody>
      </p:sp>
      <p:sp>
        <p:nvSpPr>
          <p:cNvPr id="1352" name="Google Shape;1352;p18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The error code and error message are the part of the business logic and you have to include it in the service class of the endpoint.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For which, you have to describe the case in DAO where the user does not exist by returning null (empty response).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Then the business logic should implement exception handling by throwing an error code and error message for the case when no record is returned by the DAO.</a:t>
            </a:r>
            <a:endParaRPr sz="2000">
              <a:solidFill>
                <a:schemeClr val="dk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6" name="Shape 1356"/>
        <p:cNvGrpSpPr/>
        <p:nvPr/>
      </p:nvGrpSpPr>
      <p:grpSpPr>
        <a:xfrm>
          <a:off x="0" y="0"/>
          <a:ext cx="0" cy="0"/>
          <a:chOff x="0" y="0"/>
          <a:chExt cx="0" cy="0"/>
        </a:xfrm>
      </p:grpSpPr>
      <p:sp>
        <p:nvSpPr>
          <p:cNvPr id="1357" name="Google Shape;1357;p18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8" name="Google Shape;1358;p18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9" name="Google Shape;1359;p18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Exception handling</a:t>
            </a:r>
            <a:endParaRPr b="0" i="0" sz="3000" u="none" cap="none" strike="noStrike">
              <a:solidFill>
                <a:srgbClr val="FFFFFF"/>
              </a:solidFill>
              <a:latin typeface="Calibri"/>
              <a:ea typeface="Calibri"/>
              <a:cs typeface="Calibri"/>
              <a:sym typeface="Calibri"/>
            </a:endParaRPr>
          </a:p>
        </p:txBody>
      </p:sp>
      <p:sp>
        <p:nvSpPr>
          <p:cNvPr id="1360" name="Google Shape;1360;p18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User-defined exceptions are the exceptions defined on your own which can be application specific. The user-defined exceptions are defined by extending the “Exception” class, which is available in java.</a:t>
            </a:r>
            <a:endParaRPr sz="2000">
              <a:solidFill>
                <a:schemeClr val="dk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4" name="Shape 1364"/>
        <p:cNvGrpSpPr/>
        <p:nvPr/>
      </p:nvGrpSpPr>
      <p:grpSpPr>
        <a:xfrm>
          <a:off x="0" y="0"/>
          <a:ext cx="0" cy="0"/>
          <a:chOff x="0" y="0"/>
          <a:chExt cx="0" cy="0"/>
        </a:xfrm>
      </p:grpSpPr>
      <p:sp>
        <p:nvSpPr>
          <p:cNvPr id="1365" name="Google Shape;1365;p18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6" name="Google Shape;1366;p18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7" name="Google Shape;1367;p18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Exception handling</a:t>
            </a:r>
            <a:endParaRPr b="0" i="0" sz="3000" u="none" cap="none" strike="noStrike">
              <a:solidFill>
                <a:srgbClr val="FFFFFF"/>
              </a:solidFill>
              <a:latin typeface="Calibri"/>
              <a:ea typeface="Calibri"/>
              <a:cs typeface="Calibri"/>
              <a:sym typeface="Calibri"/>
            </a:endParaRPr>
          </a:p>
        </p:txBody>
      </p:sp>
      <p:sp>
        <p:nvSpPr>
          <p:cNvPr id="1368" name="Google Shape;1368;p18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2000">
                <a:solidFill>
                  <a:schemeClr val="dk1"/>
                </a:solidFill>
              </a:rPr>
              <a:t>@ControllerAdvice</a:t>
            </a:r>
            <a:r>
              <a:rPr lang="en" sz="2000">
                <a:solidFill>
                  <a:schemeClr val="dk1"/>
                </a:solidFill>
              </a:rPr>
              <a:t> is a Spring specific annotation that allows you to write a piece of code which will be made available to all classes annotated with @Controller annotation. Rather than writing the same exception handling code over and again for each controller class in the application, we can write the exception handling code once and make it available to all the controller classes by annotating the class that contains the error handling code with the @ControllerAdvice annotation. This approach has the benefits of reducing our work and helping us follow the DRY (don't repeat yourself) principle. </a:t>
            </a:r>
            <a:endParaRPr sz="2000">
              <a:solidFill>
                <a:schemeClr val="dk1"/>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2" name="Shape 1372"/>
        <p:cNvGrpSpPr/>
        <p:nvPr/>
      </p:nvGrpSpPr>
      <p:grpSpPr>
        <a:xfrm>
          <a:off x="0" y="0"/>
          <a:ext cx="0" cy="0"/>
          <a:chOff x="0" y="0"/>
          <a:chExt cx="0" cy="0"/>
        </a:xfrm>
      </p:grpSpPr>
      <p:sp>
        <p:nvSpPr>
          <p:cNvPr id="1373" name="Google Shape;1373;p18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4" name="Google Shape;1374;p18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5" name="Google Shape;1375;p18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Exception handling</a:t>
            </a:r>
            <a:endParaRPr b="0" i="0" sz="3000" u="none" cap="none" strike="noStrike">
              <a:solidFill>
                <a:srgbClr val="FFFFFF"/>
              </a:solidFill>
              <a:latin typeface="Calibri"/>
              <a:ea typeface="Calibri"/>
              <a:cs typeface="Calibri"/>
              <a:sym typeface="Calibri"/>
            </a:endParaRPr>
          </a:p>
        </p:txBody>
      </p:sp>
      <p:sp>
        <p:nvSpPr>
          <p:cNvPr id="1376" name="Google Shape;1376;p18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2000">
                <a:solidFill>
                  <a:schemeClr val="dk1"/>
                </a:solidFill>
              </a:rPr>
              <a:t>@ExceptionHandler</a:t>
            </a:r>
            <a:r>
              <a:rPr lang="en" sz="2000">
                <a:solidFill>
                  <a:schemeClr val="dk1"/>
                </a:solidFill>
              </a:rPr>
              <a:t> annotation allows you to define a method to handle specific exceptions. For example, in this demonstration, this annotation takes the exception class “ResourceNotFoundException” and will mark the resourceNotFoundException method as the method to be executed whenever a ResourceNotFoundException is thrown by any of the controller methods. </a:t>
            </a:r>
            <a:endParaRPr b="1" sz="2000">
              <a:solidFill>
                <a:schemeClr val="dk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0" name="Shape 1380"/>
        <p:cNvGrpSpPr/>
        <p:nvPr/>
      </p:nvGrpSpPr>
      <p:grpSpPr>
        <a:xfrm>
          <a:off x="0" y="0"/>
          <a:ext cx="0" cy="0"/>
          <a:chOff x="0" y="0"/>
          <a:chExt cx="0" cy="0"/>
        </a:xfrm>
      </p:grpSpPr>
      <p:sp>
        <p:nvSpPr>
          <p:cNvPr id="1381" name="Google Shape;1381;p18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2" name="Google Shape;1382;p18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3" name="Google Shape;1383;p18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Password Encryption</a:t>
            </a:r>
            <a:endParaRPr b="0" i="0" sz="3000" u="none" cap="none" strike="noStrike">
              <a:solidFill>
                <a:srgbClr val="FFFFFF"/>
              </a:solidFill>
              <a:latin typeface="Calibri"/>
              <a:ea typeface="Calibri"/>
              <a:cs typeface="Calibri"/>
              <a:sym typeface="Calibri"/>
            </a:endParaRPr>
          </a:p>
        </p:txBody>
      </p:sp>
      <p:sp>
        <p:nvSpPr>
          <p:cNvPr id="1384" name="Google Shape;1384;p18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On a high-level, this PasswordCryptographyProvider provides two main functionalities via its </a:t>
            </a:r>
            <a:r>
              <a:rPr b="1" lang="en" sz="2000">
                <a:solidFill>
                  <a:schemeClr val="dk1"/>
                </a:solidFill>
              </a:rPr>
              <a:t>encrypt() </a:t>
            </a:r>
            <a:r>
              <a:rPr lang="en" sz="2000">
                <a:solidFill>
                  <a:schemeClr val="dk1"/>
                </a:solidFill>
              </a:rPr>
              <a:t>method:</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During a user sign up, it would encrypt the password that the user provided in the sign-up process. This encrypted password would be stored in the database as a part of the user’s details.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During a user login, it would encrypt the password that the user provided in the login process. This encrypted password would be compared against the encrypted password stored in the database, and the comparison result would tell the application whether the provided password is valid or not.</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9" name="Shape 229"/>
        <p:cNvGrpSpPr/>
        <p:nvPr/>
      </p:nvGrpSpPr>
      <p:grpSpPr>
        <a:xfrm>
          <a:off x="0" y="0"/>
          <a:ext cx="0" cy="0"/>
          <a:chOff x="0" y="0"/>
          <a:chExt cx="0" cy="0"/>
        </a:xfrm>
      </p:grpSpPr>
      <p:sp>
        <p:nvSpPr>
          <p:cNvPr id="230" name="Google Shape;230;p4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1" name="Google Shape;231;p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2" name="Google Shape;232;p4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233" name="Google Shape;233;p4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Advantages of using API</a:t>
            </a:r>
            <a:r>
              <a:rPr lang="en" sz="2000">
                <a:solidFill>
                  <a:schemeClr val="dk1"/>
                </a:solidFill>
              </a:rPr>
              <a:t>:</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It helps you make the data accessible across different services.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helps you access data for the same service, across multiple platforms such as mobile apps, websites, etc.</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helps you scale your service or application by having  different APIs on different servers.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allows you to update the backend without changing the front end.</a:t>
            </a:r>
            <a:endParaRPr sz="2000">
              <a:solidFill>
                <a:schemeClr val="dk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8" name="Shape 1388"/>
        <p:cNvGrpSpPr/>
        <p:nvPr/>
      </p:nvGrpSpPr>
      <p:grpSpPr>
        <a:xfrm>
          <a:off x="0" y="0"/>
          <a:ext cx="0" cy="0"/>
          <a:chOff x="0" y="0"/>
          <a:chExt cx="0" cy="0"/>
        </a:xfrm>
      </p:grpSpPr>
      <p:sp>
        <p:nvSpPr>
          <p:cNvPr id="1389" name="Google Shape;1389;p18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0" name="Google Shape;1390;p18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1" name="Google Shape;1391;p18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Password Encryption</a:t>
            </a:r>
            <a:endParaRPr b="0" i="0" sz="3000" u="none" cap="none" strike="noStrike">
              <a:solidFill>
                <a:srgbClr val="FFFFFF"/>
              </a:solidFill>
              <a:latin typeface="Calibri"/>
              <a:ea typeface="Calibri"/>
              <a:cs typeface="Calibri"/>
              <a:sym typeface="Calibri"/>
            </a:endParaRPr>
          </a:p>
        </p:txBody>
      </p:sp>
      <p:pic>
        <p:nvPicPr>
          <p:cNvPr id="1392" name="Google Shape;1392;p186"/>
          <p:cNvPicPr preferRelativeResize="0"/>
          <p:nvPr/>
        </p:nvPicPr>
        <p:blipFill>
          <a:blip r:embed="rId4">
            <a:alphaModFix/>
          </a:blip>
          <a:stretch>
            <a:fillRect/>
          </a:stretch>
        </p:blipFill>
        <p:spPr>
          <a:xfrm>
            <a:off x="2507925" y="636900"/>
            <a:ext cx="4128155" cy="45066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6" name="Shape 1396"/>
        <p:cNvGrpSpPr/>
        <p:nvPr/>
      </p:nvGrpSpPr>
      <p:grpSpPr>
        <a:xfrm>
          <a:off x="0" y="0"/>
          <a:ext cx="0" cy="0"/>
          <a:chOff x="0" y="0"/>
          <a:chExt cx="0" cy="0"/>
        </a:xfrm>
      </p:grpSpPr>
      <p:sp>
        <p:nvSpPr>
          <p:cNvPr id="1397" name="Google Shape;1397;p18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8" name="Google Shape;1398;p18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9" name="Google Shape;1399;p18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00" name="Google Shape;1400;p18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an application, you may want to restrict the accessibility of certain endpoints or functionality to registered users. Therefore, the application will have to validate these users on the basis of some specific identity such as username and password. More specifically, the application has to check the login details provided i.e., username and password against the information stored in the database.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This process of validating user credentials is called as </a:t>
            </a:r>
            <a:r>
              <a:rPr b="1" lang="en" sz="2000">
                <a:solidFill>
                  <a:schemeClr val="dk1"/>
                </a:solidFill>
              </a:rPr>
              <a:t>authentication</a:t>
            </a:r>
            <a:r>
              <a:rPr lang="en" sz="2000">
                <a:solidFill>
                  <a:schemeClr val="dk1"/>
                </a:solidFill>
              </a:rPr>
              <a:t>.</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2000">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4" name="Shape 1404"/>
        <p:cNvGrpSpPr/>
        <p:nvPr/>
      </p:nvGrpSpPr>
      <p:grpSpPr>
        <a:xfrm>
          <a:off x="0" y="0"/>
          <a:ext cx="0" cy="0"/>
          <a:chOff x="0" y="0"/>
          <a:chExt cx="0" cy="0"/>
        </a:xfrm>
      </p:grpSpPr>
      <p:sp>
        <p:nvSpPr>
          <p:cNvPr id="1405" name="Google Shape;1405;p18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6" name="Google Shape;1406;p18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7" name="Google Shape;1407;p18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08" name="Google Shape;1408;p18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JWT token is a JSON object and provides a safe way to represent information between two parties. JWT token is used in an application to verify the authenticity of the user.</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Let us understand how that happens.</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2" name="Shape 1412"/>
        <p:cNvGrpSpPr/>
        <p:nvPr/>
      </p:nvGrpSpPr>
      <p:grpSpPr>
        <a:xfrm>
          <a:off x="0" y="0"/>
          <a:ext cx="0" cy="0"/>
          <a:chOff x="0" y="0"/>
          <a:chExt cx="0" cy="0"/>
        </a:xfrm>
      </p:grpSpPr>
      <p:sp>
        <p:nvSpPr>
          <p:cNvPr id="1413" name="Google Shape;1413;p18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4" name="Google Shape;1414;p18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5" name="Google Shape;1415;p18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16" name="Google Shape;1416;p18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When a user authenticates in the application, JWT token is created and returned to the user in the response header after successful authentication.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 user needs to pass this JWT token for making any API calls further in the application.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 application verifies this JWT token and processes API request.</a:t>
            </a:r>
            <a:endParaRPr sz="2000">
              <a:solidFill>
                <a:schemeClr val="dk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0" name="Shape 1420"/>
        <p:cNvGrpSpPr/>
        <p:nvPr/>
      </p:nvGrpSpPr>
      <p:grpSpPr>
        <a:xfrm>
          <a:off x="0" y="0"/>
          <a:ext cx="0" cy="0"/>
          <a:chOff x="0" y="0"/>
          <a:chExt cx="0" cy="0"/>
        </a:xfrm>
      </p:grpSpPr>
      <p:sp>
        <p:nvSpPr>
          <p:cNvPr id="1421" name="Google Shape;1421;p19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2" name="Google Shape;1422;p19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3" name="Google Shape;1423;p19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24" name="Google Shape;1424;p19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JWT token structure has three parts namely Header, Payload and Signature. It is a string with the format </a:t>
            </a:r>
            <a:r>
              <a:rPr b="1" lang="en" sz="2000">
                <a:solidFill>
                  <a:schemeClr val="dk1"/>
                </a:solidFill>
              </a:rPr>
              <a:t>header.payload.signature</a:t>
            </a:r>
            <a:r>
              <a:rPr lang="en" sz="2000">
                <a:solidFill>
                  <a:schemeClr val="dk1"/>
                </a:solidFill>
              </a:rPr>
              <a:t>.</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Header carries the information about the type of token which is JWT in this case and the hashing algorithm that is used to create the signature component of the JWT token.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A payload is where we can put all the information to be transmitted (we will use the payload to pass the user information including user uuid) and other information about the token like the expiration time of the token etc.,</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Signature is the third part.</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8" name="Shape 1428"/>
        <p:cNvGrpSpPr/>
        <p:nvPr/>
      </p:nvGrpSpPr>
      <p:grpSpPr>
        <a:xfrm>
          <a:off x="0" y="0"/>
          <a:ext cx="0" cy="0"/>
          <a:chOff x="0" y="0"/>
          <a:chExt cx="0" cy="0"/>
        </a:xfrm>
      </p:grpSpPr>
      <p:sp>
        <p:nvSpPr>
          <p:cNvPr id="1429" name="Google Shape;1429;p19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0" name="Google Shape;1430;p19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1" name="Google Shape;1431;p19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32" name="Google Shape;1432;p19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One thing to be kept in mind is that at no point of time during the application’s lifecycle does the developer decrypt the password.</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 password is encrypted after adding the salt to provide an extra layer of security and stored in database</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For authentication, the entered password is also encrypted after adding the salt and then matched with the password stored in database.</a:t>
            </a:r>
            <a:endParaRPr sz="2000">
              <a:solidFill>
                <a:schemeClr val="dk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6" name="Shape 1436"/>
        <p:cNvGrpSpPr/>
        <p:nvPr/>
      </p:nvGrpSpPr>
      <p:grpSpPr>
        <a:xfrm>
          <a:off x="0" y="0"/>
          <a:ext cx="0" cy="0"/>
          <a:chOff x="0" y="0"/>
          <a:chExt cx="0" cy="0"/>
        </a:xfrm>
      </p:grpSpPr>
      <p:sp>
        <p:nvSpPr>
          <p:cNvPr id="1437" name="Google Shape;1437;p19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8" name="Google Shape;1438;p19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9" name="Google Shape;1439;p19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40" name="Google Shape;1440;p19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What if the credentials entered by the user are incorrect?</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In that case we need to handle the exceptions occurring during authentication and handle them appropriately.</a:t>
            </a:r>
            <a:endParaRPr sz="2000">
              <a:solidFill>
                <a:schemeClr val="dk1"/>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4" name="Shape 1444"/>
        <p:cNvGrpSpPr/>
        <p:nvPr/>
      </p:nvGrpSpPr>
      <p:grpSpPr>
        <a:xfrm>
          <a:off x="0" y="0"/>
          <a:ext cx="0" cy="0"/>
          <a:chOff x="0" y="0"/>
          <a:chExt cx="0" cy="0"/>
        </a:xfrm>
      </p:grpSpPr>
      <p:sp>
        <p:nvSpPr>
          <p:cNvPr id="1445" name="Google Shape;1445;p19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6" name="Google Shape;1446;p19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7" name="Google Shape;1447;p19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48" name="Google Shape;1448;p19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We implement the JwtTokenProvider class.</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These arguments are used in the payload of the JWT token.</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rPr>
              <a:t>Uuid </a:t>
            </a:r>
            <a:r>
              <a:rPr lang="en" sz="2000">
                <a:solidFill>
                  <a:schemeClr val="dk1"/>
                </a:solidFill>
              </a:rPr>
              <a:t>of the user is used to store the user information in the payload of the JWT token and will be used to verify the owner of this Uuid.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rPr>
              <a:t>Current time</a:t>
            </a:r>
            <a:r>
              <a:rPr lang="en" sz="2000">
                <a:solidFill>
                  <a:schemeClr val="dk1"/>
                </a:solidFill>
              </a:rPr>
              <a:t> is used to specify the time at which the JWT token is created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The </a:t>
            </a:r>
            <a:r>
              <a:rPr b="1" lang="en" sz="2000">
                <a:solidFill>
                  <a:schemeClr val="dk1"/>
                </a:solidFill>
              </a:rPr>
              <a:t>expiry time</a:t>
            </a:r>
            <a:r>
              <a:rPr lang="en" sz="2000">
                <a:solidFill>
                  <a:schemeClr val="dk1"/>
                </a:solidFill>
              </a:rPr>
              <a:t> is used to give a time to live (or an expiration date) to the JWT token. This is a security measure in case if the JWT is stolen, the JWT would have a limited lifespan and cannot be used perpetually by the hacker who stole the JWT token.</a:t>
            </a:r>
            <a:endParaRPr sz="2000">
              <a:solidFill>
                <a:schemeClr val="dk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2" name="Shape 1452"/>
        <p:cNvGrpSpPr/>
        <p:nvPr/>
      </p:nvGrpSpPr>
      <p:grpSpPr>
        <a:xfrm>
          <a:off x="0" y="0"/>
          <a:ext cx="0" cy="0"/>
          <a:chOff x="0" y="0"/>
          <a:chExt cx="0" cy="0"/>
        </a:xfrm>
      </p:grpSpPr>
      <p:sp>
        <p:nvSpPr>
          <p:cNvPr id="1453" name="Google Shape;1453;p19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4" name="Google Shape;1454;p19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5" name="Google Shape;1455;p19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56" name="Google Shape;1456;p19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Let us now implement Base64 encoding and understand the logic behind its working. </a:t>
            </a:r>
            <a:endParaRPr sz="2000">
              <a:solidFill>
                <a:schemeClr val="dk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0" name="Shape 1460"/>
        <p:cNvGrpSpPr/>
        <p:nvPr/>
      </p:nvGrpSpPr>
      <p:grpSpPr>
        <a:xfrm>
          <a:off x="0" y="0"/>
          <a:ext cx="0" cy="0"/>
          <a:chOff x="0" y="0"/>
          <a:chExt cx="0" cy="0"/>
        </a:xfrm>
      </p:grpSpPr>
      <p:sp>
        <p:nvSpPr>
          <p:cNvPr id="1461" name="Google Shape;1461;p19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2" name="Google Shape;1462;p19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3" name="Google Shape;1463;p19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64" name="Google Shape;1464;p19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How the authorization header is entered?</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The username (email) and password are concatenated with a colon. For example, a username of ‘abhi’ and a password of ‘password’ becomes the string ‘abhi:password’ and then this string is encoded to Base64 format to ‘YWJoaTpwYXNzd29yZA==’ and then ‘Basic YWJoaTpwYXNzd29yZA==’ is entered in the authorization header.</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7" name="Shape 237"/>
        <p:cNvGrpSpPr/>
        <p:nvPr/>
      </p:nvGrpSpPr>
      <p:grpSpPr>
        <a:xfrm>
          <a:off x="0" y="0"/>
          <a:ext cx="0" cy="0"/>
          <a:chOff x="0" y="0"/>
          <a:chExt cx="0" cy="0"/>
        </a:xfrm>
      </p:grpSpPr>
      <p:sp>
        <p:nvSpPr>
          <p:cNvPr id="238" name="Google Shape;238;p4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 name="Google Shape;239;p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 name="Google Shape;240;p4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Web Service</a:t>
            </a:r>
            <a:endParaRPr b="0" i="0" sz="3000" u="none" cap="none" strike="noStrike">
              <a:solidFill>
                <a:srgbClr val="FFFFFF"/>
              </a:solidFill>
              <a:latin typeface="Calibri"/>
              <a:ea typeface="Calibri"/>
              <a:cs typeface="Calibri"/>
              <a:sym typeface="Calibri"/>
            </a:endParaRPr>
          </a:p>
        </p:txBody>
      </p:sp>
      <p:sp>
        <p:nvSpPr>
          <p:cNvPr id="241" name="Google Shape;241;p4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What is a web service? What makes a web application a web service?</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Let us understand all this.</a:t>
            </a:r>
            <a:endParaRPr sz="2000">
              <a:solidFill>
                <a:schemeClr val="dk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8" name="Shape 1468"/>
        <p:cNvGrpSpPr/>
        <p:nvPr/>
      </p:nvGrpSpPr>
      <p:grpSpPr>
        <a:xfrm>
          <a:off x="0" y="0"/>
          <a:ext cx="0" cy="0"/>
          <a:chOff x="0" y="0"/>
          <a:chExt cx="0" cy="0"/>
        </a:xfrm>
      </p:grpSpPr>
      <p:sp>
        <p:nvSpPr>
          <p:cNvPr id="1469" name="Google Shape;1469;p19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0" name="Google Shape;1470;p19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1" name="Google Shape;1471;p19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72" name="Google Shape;1472;p19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Why username and password are not passed simply </a:t>
            </a:r>
            <a:r>
              <a:rPr lang="en" sz="2000">
                <a:solidFill>
                  <a:schemeClr val="dk1"/>
                </a:solidFill>
              </a:rPr>
              <a:t>rather in the authorization header?</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This format was defined for HTTP basic authentication by the "Internet Engineering Task Force" specifically.</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6" name="Shape 1476"/>
        <p:cNvGrpSpPr/>
        <p:nvPr/>
      </p:nvGrpSpPr>
      <p:grpSpPr>
        <a:xfrm>
          <a:off x="0" y="0"/>
          <a:ext cx="0" cy="0"/>
          <a:chOff x="0" y="0"/>
          <a:chExt cx="0" cy="0"/>
        </a:xfrm>
      </p:grpSpPr>
      <p:sp>
        <p:nvSpPr>
          <p:cNvPr id="1477" name="Google Shape;1477;p19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8" name="Google Shape;1478;p19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9" name="Google Shape;1479;p19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80" name="Google Shape;1480;p19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 HTTP basic authentication states that:</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The username and password should be transmitted in the format of a String such as "username:password"</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The string should be base64 encoded, not for security, but to encode non-HTTP-compatible characters into HTTP-compatible characters that may be in the username or password.</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And the encoded String should be stored under the authorization field in the HTTP header under the format:</a:t>
            </a:r>
            <a:endParaRPr sz="2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2000">
                <a:solidFill>
                  <a:schemeClr val="dk1"/>
                </a:solidFill>
              </a:rPr>
              <a:t>Authorization: Basic [insert base64 encoded string here]</a:t>
            </a:r>
            <a:endParaRPr sz="2000">
              <a:solidFill>
                <a:schemeClr val="dk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4" name="Shape 1484"/>
        <p:cNvGrpSpPr/>
        <p:nvPr/>
      </p:nvGrpSpPr>
      <p:grpSpPr>
        <a:xfrm>
          <a:off x="0" y="0"/>
          <a:ext cx="0" cy="0"/>
          <a:chOff x="0" y="0"/>
          <a:chExt cx="0" cy="0"/>
        </a:xfrm>
      </p:grpSpPr>
      <p:sp>
        <p:nvSpPr>
          <p:cNvPr id="1485" name="Google Shape;1485;p19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6" name="Google Shape;1486;p19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7" name="Google Shape;1487;p19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88" name="Google Shape;1488;p19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this authentication endpoint, you have learnt about  the implementation of</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The controller class which takes the post request with the authorization header as the request parameter. Then returns  ResponseEntity&lt;AuthorizedUserResponse&gt; along with the HttpStatus in the response body and the JWT access token in the response header.</a:t>
            </a:r>
            <a:endParaRPr sz="2000">
              <a:solidFill>
                <a:schemeClr val="dk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2" name="Shape 1492"/>
        <p:cNvGrpSpPr/>
        <p:nvPr/>
      </p:nvGrpSpPr>
      <p:grpSpPr>
        <a:xfrm>
          <a:off x="0" y="0"/>
          <a:ext cx="0" cy="0"/>
          <a:chOff x="0" y="0"/>
          <a:chExt cx="0" cy="0"/>
        </a:xfrm>
      </p:grpSpPr>
      <p:sp>
        <p:nvSpPr>
          <p:cNvPr id="1493" name="Google Shape;1493;p19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4" name="Google Shape;1494;p19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5" name="Google Shape;1495;p19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496" name="Google Shape;1496;p19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this authentication endpoint, you have learnt about  the implementation of</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The service class for authentication endpoint. This service class handled the cases of invalid username and password and returned the appropriate exceptions, as well as returning the UserAuthToken object, which contained the JWT token and the user details,  in case of valid user credentials.</a:t>
            </a:r>
            <a:endParaRPr sz="2000">
              <a:solidFill>
                <a:schemeClr val="dk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0" name="Shape 1500"/>
        <p:cNvGrpSpPr/>
        <p:nvPr/>
      </p:nvGrpSpPr>
      <p:grpSpPr>
        <a:xfrm>
          <a:off x="0" y="0"/>
          <a:ext cx="0" cy="0"/>
          <a:chOff x="0" y="0"/>
          <a:chExt cx="0" cy="0"/>
        </a:xfrm>
      </p:grpSpPr>
      <p:sp>
        <p:nvSpPr>
          <p:cNvPr id="1501" name="Google Shape;1501;p20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2" name="Google Shape;1502;p20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3" name="Google Shape;1503;p20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sp>
        <p:nvSpPr>
          <p:cNvPr id="1504" name="Google Shape;1504;p20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this authentication endpoint, you have learnt about  the implementation of</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The DAO class where this UserAuthToken object is persisted in the database, updating the user details in the database and retrieving the user information based on username (email).</a:t>
            </a:r>
            <a:endParaRPr sz="2000">
              <a:solidFill>
                <a:schemeClr val="dk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8" name="Shape 1508"/>
        <p:cNvGrpSpPr/>
        <p:nvPr/>
      </p:nvGrpSpPr>
      <p:grpSpPr>
        <a:xfrm>
          <a:off x="0" y="0"/>
          <a:ext cx="0" cy="0"/>
          <a:chOff x="0" y="0"/>
          <a:chExt cx="0" cy="0"/>
        </a:xfrm>
      </p:grpSpPr>
      <p:sp>
        <p:nvSpPr>
          <p:cNvPr id="1509" name="Google Shape;1509;p20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0" name="Google Shape;1510;p20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1" name="Google Shape;1511;p20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Authentication</a:t>
            </a:r>
            <a:endParaRPr b="0" i="0" sz="3000" u="none" cap="none" strike="noStrike">
              <a:solidFill>
                <a:srgbClr val="FFFFFF"/>
              </a:solidFill>
              <a:latin typeface="Calibri"/>
              <a:ea typeface="Calibri"/>
              <a:cs typeface="Calibri"/>
              <a:sym typeface="Calibri"/>
            </a:endParaRPr>
          </a:p>
        </p:txBody>
      </p:sp>
      <p:pic>
        <p:nvPicPr>
          <p:cNvPr id="1512" name="Google Shape;1512;p201"/>
          <p:cNvPicPr preferRelativeResize="0"/>
          <p:nvPr/>
        </p:nvPicPr>
        <p:blipFill>
          <a:blip r:embed="rId4">
            <a:alphaModFix/>
          </a:blip>
          <a:stretch>
            <a:fillRect/>
          </a:stretch>
        </p:blipFill>
        <p:spPr>
          <a:xfrm>
            <a:off x="396000" y="636900"/>
            <a:ext cx="8352005" cy="45066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6" name="Shape 1516"/>
        <p:cNvGrpSpPr/>
        <p:nvPr/>
      </p:nvGrpSpPr>
      <p:grpSpPr>
        <a:xfrm>
          <a:off x="0" y="0"/>
          <a:ext cx="0" cy="0"/>
          <a:chOff x="0" y="0"/>
          <a:chExt cx="0" cy="0"/>
        </a:xfrm>
      </p:grpSpPr>
      <p:sp>
        <p:nvSpPr>
          <p:cNvPr id="1517" name="Google Shape;1517;p20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8" name="Google Shape;1518;p20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9" name="Google Shape;1519;p20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Authorization</a:t>
            </a:r>
            <a:endParaRPr b="0" i="0" sz="3000" u="none" cap="none" strike="noStrike">
              <a:solidFill>
                <a:srgbClr val="FFFFFF"/>
              </a:solidFill>
              <a:latin typeface="Calibri"/>
              <a:ea typeface="Calibri"/>
              <a:cs typeface="Calibri"/>
              <a:sym typeface="Calibri"/>
            </a:endParaRPr>
          </a:p>
        </p:txBody>
      </p:sp>
      <p:sp>
        <p:nvSpPr>
          <p:cNvPr id="1520" name="Google Shape;1520;p20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Now that you have implemented the authentication (login) endpoint, whenever a user logs in using the valid credentials, a JWT token is generated and returned to the client. The client would then pass this JWT token to the other endpoints when making a request. This JWT token helps to validate the user and provide access which is called authentication.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After we check the user via authentication, we need to check if the user has permission or authorization to accomplish a certain task in the application. This validation is called as </a:t>
            </a:r>
            <a:r>
              <a:rPr b="1" lang="en" sz="2000">
                <a:solidFill>
                  <a:schemeClr val="dk1"/>
                </a:solidFill>
              </a:rPr>
              <a:t>Authorization</a:t>
            </a:r>
            <a:r>
              <a:rPr lang="en" sz="2000">
                <a:solidFill>
                  <a:schemeClr val="dk1"/>
                </a:solidFill>
              </a:rPr>
              <a:t>.</a:t>
            </a:r>
            <a:endParaRPr sz="2000">
              <a:solidFill>
                <a:schemeClr val="dk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4" name="Shape 1524"/>
        <p:cNvGrpSpPr/>
        <p:nvPr/>
      </p:nvGrpSpPr>
      <p:grpSpPr>
        <a:xfrm>
          <a:off x="0" y="0"/>
          <a:ext cx="0" cy="0"/>
          <a:chOff x="0" y="0"/>
          <a:chExt cx="0" cy="0"/>
        </a:xfrm>
      </p:grpSpPr>
      <p:sp>
        <p:nvSpPr>
          <p:cNvPr id="1525" name="Google Shape;1525;p20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6" name="Google Shape;1526;p20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7" name="Google Shape;1527;p20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Authorization</a:t>
            </a:r>
            <a:endParaRPr b="0" i="0" sz="3000" u="none" cap="none" strike="noStrike">
              <a:solidFill>
                <a:srgbClr val="FFFFFF"/>
              </a:solidFill>
              <a:latin typeface="Calibri"/>
              <a:ea typeface="Calibri"/>
              <a:cs typeface="Calibri"/>
              <a:sym typeface="Calibri"/>
            </a:endParaRPr>
          </a:p>
        </p:txBody>
      </p:sp>
      <p:sp>
        <p:nvSpPr>
          <p:cNvPr id="1528" name="Google Shape;1528;p20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For example, the authorization of endpoints can depend on the role of the user:</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If the role of the user is ‘administrator’ then this user will be able to access the getUser endpoint and retrieve any the user information from the database. However, the getUser endpoint cannot be accessed by a user with any other role other than ‘administrator’.</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32" name="Shape 1532"/>
        <p:cNvGrpSpPr/>
        <p:nvPr/>
      </p:nvGrpSpPr>
      <p:grpSpPr>
        <a:xfrm>
          <a:off x="0" y="0"/>
          <a:ext cx="0" cy="0"/>
          <a:chOff x="0" y="0"/>
          <a:chExt cx="0" cy="0"/>
        </a:xfrm>
      </p:grpSpPr>
      <p:sp>
        <p:nvSpPr>
          <p:cNvPr id="1533" name="Google Shape;1533;p20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4" name="Google Shape;1534;p20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5" name="Google Shape;1535;p20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Authorization</a:t>
            </a:r>
            <a:endParaRPr b="0" i="0" sz="3000" u="none" cap="none" strike="noStrike">
              <a:solidFill>
                <a:srgbClr val="FFFFFF"/>
              </a:solidFill>
              <a:latin typeface="Calibri"/>
              <a:ea typeface="Calibri"/>
              <a:cs typeface="Calibri"/>
              <a:sym typeface="Calibri"/>
            </a:endParaRPr>
          </a:p>
        </p:txBody>
      </p:sp>
      <p:sp>
        <p:nvSpPr>
          <p:cNvPr id="1536" name="Google Shape;1536;p20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Jwt tokens are generated during the authentication of a user and help to validate if the user has the rights to access the application endpoints.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After validating the authentication of a user, you need to check the authorization of the user, which will tell you if the user has permission or authorization to accomplish a certain task in the system.</a:t>
            </a:r>
            <a:endParaRPr sz="2000">
              <a:solidFill>
                <a:schemeClr val="dk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0" name="Shape 1540"/>
        <p:cNvGrpSpPr/>
        <p:nvPr/>
      </p:nvGrpSpPr>
      <p:grpSpPr>
        <a:xfrm>
          <a:off x="0" y="0"/>
          <a:ext cx="0" cy="0"/>
          <a:chOff x="0" y="0"/>
          <a:chExt cx="0" cy="0"/>
        </a:xfrm>
      </p:grpSpPr>
      <p:sp>
        <p:nvSpPr>
          <p:cNvPr id="1541" name="Google Shape;1541;p20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2" name="Google Shape;1542;p20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3" name="Google Shape;1543;p20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Authorization</a:t>
            </a:r>
            <a:endParaRPr b="0" i="0" sz="3000" u="none" cap="none" strike="noStrike">
              <a:solidFill>
                <a:srgbClr val="FFFFFF"/>
              </a:solidFill>
              <a:latin typeface="Calibri"/>
              <a:ea typeface="Calibri"/>
              <a:cs typeface="Calibri"/>
              <a:sym typeface="Calibri"/>
            </a:endParaRPr>
          </a:p>
        </p:txBody>
      </p:sp>
      <p:sp>
        <p:nvSpPr>
          <p:cNvPr id="1544" name="Google Shape;1544;p20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We need to understand the difference between two important terminologies here:</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rPr>
              <a:t>Basic authentication</a:t>
            </a:r>
            <a:r>
              <a:rPr lang="en" sz="2000">
                <a:solidFill>
                  <a:schemeClr val="dk1"/>
                </a:solidFill>
              </a:rPr>
              <a:t> is a simple authentication scheme which is used while authentication using a username and a password. The client (browser) sends HTTP requests with the authorization header that contains the word “Basic” followed by a space and a base64-encoded string username :password .</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5" name="Shape 245"/>
        <p:cNvGrpSpPr/>
        <p:nvPr/>
      </p:nvGrpSpPr>
      <p:grpSpPr>
        <a:xfrm>
          <a:off x="0" y="0"/>
          <a:ext cx="0" cy="0"/>
          <a:chOff x="0" y="0"/>
          <a:chExt cx="0" cy="0"/>
        </a:xfrm>
      </p:grpSpPr>
      <p:sp>
        <p:nvSpPr>
          <p:cNvPr id="246" name="Google Shape;246;p4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7" name="Google Shape;247;p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8" name="Google Shape;248;p4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Web Service</a:t>
            </a:r>
            <a:endParaRPr b="0" i="0" sz="3000" u="none" cap="none" strike="noStrike">
              <a:solidFill>
                <a:srgbClr val="FFFFFF"/>
              </a:solidFill>
              <a:latin typeface="Calibri"/>
              <a:ea typeface="Calibri"/>
              <a:cs typeface="Calibri"/>
              <a:sym typeface="Calibri"/>
            </a:endParaRPr>
          </a:p>
        </p:txBody>
      </p:sp>
      <p:sp>
        <p:nvSpPr>
          <p:cNvPr id="249" name="Google Shape;249;p4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Web Service </a:t>
            </a:r>
            <a:r>
              <a:rPr lang="en" sz="2000">
                <a:solidFill>
                  <a:schemeClr val="dk1"/>
                </a:solidFill>
              </a:rPr>
              <a:t>is an interoperable software system designed to support machine-to-machine interaction over a network.</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There are three necessary conditions for any web application to become a web service:</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Interoperability</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Application-to-application interaction</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Communication must be over a network</a:t>
            </a:r>
            <a:endParaRPr sz="2000">
              <a:solidFill>
                <a:schemeClr val="dk1"/>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8" name="Shape 1548"/>
        <p:cNvGrpSpPr/>
        <p:nvPr/>
      </p:nvGrpSpPr>
      <p:grpSpPr>
        <a:xfrm>
          <a:off x="0" y="0"/>
          <a:ext cx="0" cy="0"/>
          <a:chOff x="0" y="0"/>
          <a:chExt cx="0" cy="0"/>
        </a:xfrm>
      </p:grpSpPr>
      <p:sp>
        <p:nvSpPr>
          <p:cNvPr id="1549" name="Google Shape;1549;p20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0" name="Google Shape;1550;p20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1" name="Google Shape;1551;p20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Authorization</a:t>
            </a:r>
            <a:endParaRPr b="0" i="0" sz="3000" u="none" cap="none" strike="noStrike">
              <a:solidFill>
                <a:srgbClr val="FFFFFF"/>
              </a:solidFill>
              <a:latin typeface="Calibri"/>
              <a:ea typeface="Calibri"/>
              <a:cs typeface="Calibri"/>
              <a:sym typeface="Calibri"/>
            </a:endParaRPr>
          </a:p>
        </p:txBody>
      </p:sp>
      <p:sp>
        <p:nvSpPr>
          <p:cNvPr id="1552" name="Google Shape;1552;p20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We need to understand the difference between two important terminologies here:</a:t>
            </a:r>
            <a:endParaRPr sz="2000">
              <a:solidFill>
                <a:schemeClr val="dk1"/>
              </a:solidFill>
            </a:endParaRPr>
          </a:p>
          <a:p>
            <a:pPr indent="0" lvl="0" marL="0" rtl="0" algn="l">
              <a:lnSpc>
                <a:spcPct val="115000"/>
              </a:lnSpc>
              <a:spcBef>
                <a:spcPts val="1200"/>
              </a:spcBef>
              <a:spcAft>
                <a:spcPts val="0"/>
              </a:spcAft>
              <a:buNone/>
            </a:pPr>
            <a:r>
              <a:rPr b="1" lang="en" sz="2000">
                <a:solidFill>
                  <a:schemeClr val="dk1"/>
                </a:solidFill>
              </a:rPr>
              <a:t>Bearer authentication</a:t>
            </a:r>
            <a:r>
              <a:rPr lang="en" sz="2000">
                <a:solidFill>
                  <a:schemeClr val="dk1"/>
                </a:solidFill>
              </a:rPr>
              <a:t> is an HTTP authentication scheme which is used while authentication using a security token known as an access token such as JWT token. The client must send this token in the authorization header when making requests to protected resources.</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6" name="Shape 1556"/>
        <p:cNvGrpSpPr/>
        <p:nvPr/>
      </p:nvGrpSpPr>
      <p:grpSpPr>
        <a:xfrm>
          <a:off x="0" y="0"/>
          <a:ext cx="0" cy="0"/>
          <a:chOff x="0" y="0"/>
          <a:chExt cx="0" cy="0"/>
        </a:xfrm>
      </p:grpSpPr>
      <p:sp>
        <p:nvSpPr>
          <p:cNvPr id="1557" name="Google Shape;1557;p20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8" name="Google Shape;1558;p20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9" name="Google Shape;1559;p20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Authorization</a:t>
            </a:r>
            <a:endParaRPr b="0" i="0" sz="3000" u="none" cap="none" strike="noStrike">
              <a:solidFill>
                <a:srgbClr val="FFFFFF"/>
              </a:solidFill>
              <a:latin typeface="Calibri"/>
              <a:ea typeface="Calibri"/>
              <a:cs typeface="Calibri"/>
              <a:sym typeface="Calibri"/>
            </a:endParaRPr>
          </a:p>
        </p:txBody>
      </p:sp>
      <p:pic>
        <p:nvPicPr>
          <p:cNvPr id="1560" name="Google Shape;1560;p207"/>
          <p:cNvPicPr preferRelativeResize="0"/>
          <p:nvPr/>
        </p:nvPicPr>
        <p:blipFill>
          <a:blip r:embed="rId4">
            <a:alphaModFix/>
          </a:blip>
          <a:stretch>
            <a:fillRect/>
          </a:stretch>
        </p:blipFill>
        <p:spPr>
          <a:xfrm>
            <a:off x="375750" y="636900"/>
            <a:ext cx="8392507" cy="4506599"/>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4" name="Shape 1564"/>
        <p:cNvGrpSpPr/>
        <p:nvPr/>
      </p:nvGrpSpPr>
      <p:grpSpPr>
        <a:xfrm>
          <a:off x="0" y="0"/>
          <a:ext cx="0" cy="0"/>
          <a:chOff x="0" y="0"/>
          <a:chExt cx="0" cy="0"/>
        </a:xfrm>
      </p:grpSpPr>
      <p:sp>
        <p:nvSpPr>
          <p:cNvPr id="1565" name="Google Shape;1565;p20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6" name="Google Shape;1566;p20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7" name="Google Shape;1567;p20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Authorization</a:t>
            </a:r>
            <a:endParaRPr b="0" i="0" sz="3000" u="none" cap="none" strike="noStrike">
              <a:solidFill>
                <a:srgbClr val="FFFFFF"/>
              </a:solidFill>
              <a:latin typeface="Calibri"/>
              <a:ea typeface="Calibri"/>
              <a:cs typeface="Calibri"/>
              <a:sym typeface="Calibri"/>
            </a:endParaRPr>
          </a:p>
        </p:txBody>
      </p:sp>
      <p:sp>
        <p:nvSpPr>
          <p:cNvPr id="1568" name="Google Shape;1568;p20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createUser and signup controller method implementation remain same except for the user status of the newly created user.</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When the administrator creates a new user, the user status will be set as ‘Active’, whereas when the user registers using signup endpoint, the userstatus of the newly created user will be set as ‘Registered’.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Eventually, the administrator verifies the registered user and can update the status from ‘Registered’ to ‘Active’. </a:t>
            </a:r>
            <a:endParaRPr sz="2000">
              <a:solidFill>
                <a:schemeClr val="dk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2" name="Shape 1572"/>
        <p:cNvGrpSpPr/>
        <p:nvPr/>
      </p:nvGrpSpPr>
      <p:grpSpPr>
        <a:xfrm>
          <a:off x="0" y="0"/>
          <a:ext cx="0" cy="0"/>
          <a:chOff x="0" y="0"/>
          <a:chExt cx="0" cy="0"/>
        </a:xfrm>
      </p:grpSpPr>
      <p:sp>
        <p:nvSpPr>
          <p:cNvPr id="1573" name="Google Shape;1573;p20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4" name="Google Shape;1574;p20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5" name="Google Shape;1575;p20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Authorization</a:t>
            </a:r>
            <a:endParaRPr b="0" i="0" sz="3000" u="none" cap="none" strike="noStrike">
              <a:solidFill>
                <a:srgbClr val="FFFFFF"/>
              </a:solidFill>
              <a:latin typeface="Calibri"/>
              <a:ea typeface="Calibri"/>
              <a:cs typeface="Calibri"/>
              <a:sym typeface="Calibri"/>
            </a:endParaRPr>
          </a:p>
        </p:txBody>
      </p:sp>
      <p:sp>
        <p:nvSpPr>
          <p:cNvPr id="1576" name="Google Shape;1576;p20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order to add authorization to  the getUser endpoint, you need to check and validate  the JWT token of the authenticated user:</a:t>
            </a:r>
            <a:endParaRPr sz="20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2000">
                <a:solidFill>
                  <a:schemeClr val="dk1"/>
                </a:solidFill>
              </a:rPr>
              <a:t>First, you need to retrieve the JWT token from the ‘authorization’ field in request header and the access token is passed to the service class from the controller to fetch the user details (role).</a:t>
            </a:r>
            <a:endParaRPr sz="20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2000">
                <a:solidFill>
                  <a:schemeClr val="dk1"/>
                </a:solidFill>
              </a:rPr>
              <a:t>If the role of the user with the access token is ‘administrator’, then the getUser endpoint business logic is executed</a:t>
            </a:r>
            <a:endParaRPr sz="20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2000">
                <a:solidFill>
                  <a:schemeClr val="dk1"/>
                </a:solidFill>
              </a:rPr>
              <a:t>Else, the service must throw an unauthorized user exception to indicate the user does not have the permission or authorization to accomplish the requested action in the application.</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0" name="Shape 1580"/>
        <p:cNvGrpSpPr/>
        <p:nvPr/>
      </p:nvGrpSpPr>
      <p:grpSpPr>
        <a:xfrm>
          <a:off x="0" y="0"/>
          <a:ext cx="0" cy="0"/>
          <a:chOff x="0" y="0"/>
          <a:chExt cx="0" cy="0"/>
        </a:xfrm>
      </p:grpSpPr>
      <p:sp>
        <p:nvSpPr>
          <p:cNvPr id="1581" name="Google Shape;1581;p21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2" name="Google Shape;1582;p21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3" name="Google Shape;1583;p21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Authorization</a:t>
            </a:r>
            <a:endParaRPr b="0" i="0" sz="3000" u="none" cap="none" strike="noStrike">
              <a:solidFill>
                <a:srgbClr val="FFFFFF"/>
              </a:solidFill>
              <a:latin typeface="Calibri"/>
              <a:ea typeface="Calibri"/>
              <a:cs typeface="Calibri"/>
              <a:sym typeface="Calibri"/>
            </a:endParaRPr>
          </a:p>
        </p:txBody>
      </p:sp>
      <p:sp>
        <p:nvSpPr>
          <p:cNvPr id="1584" name="Google Shape;1584;p21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You have learned to implement the business logic to authorize the getUser endpoint.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As the next step to complete authorization implementation, you need to implement the UnauthorizedException to handle the case when the user is not an administrator and is not authorized to use this endpoint. </a:t>
            </a:r>
            <a:endParaRPr sz="2000">
              <a:solidFill>
                <a:schemeClr val="dk1"/>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88" name="Shape 1588"/>
        <p:cNvGrpSpPr/>
        <p:nvPr/>
      </p:nvGrpSpPr>
      <p:grpSpPr>
        <a:xfrm>
          <a:off x="0" y="0"/>
          <a:ext cx="0" cy="0"/>
          <a:chOff x="0" y="0"/>
          <a:chExt cx="0" cy="0"/>
        </a:xfrm>
      </p:grpSpPr>
      <p:sp>
        <p:nvSpPr>
          <p:cNvPr id="1589" name="Google Shape;1589;p211"/>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0" name="Google Shape;1590;p211"/>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591" name="Google Shape;1591;p211"/>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2" name="Google Shape;1592;p211"/>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212"/>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8" name="Google Shape;1598;p212"/>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599" name="Google Shape;1599;p212"/>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0" name="Google Shape;1600;p212"/>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1" name="Google Shape;1601;p212"/>
          <p:cNvSpPr txBox="1"/>
          <p:nvPr/>
        </p:nvSpPr>
        <p:spPr>
          <a:xfrm>
            <a:off x="781050" y="427275"/>
            <a:ext cx="2894700" cy="21957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Databases and ORMs</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4</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Image Hoster API endpoints</a:t>
            </a:r>
            <a:endParaRPr b="1" i="0" sz="1800" u="none" cap="none" strike="noStrike">
              <a:solidFill>
                <a:srgbClr val="FFFFFF"/>
              </a:solidFill>
              <a:latin typeface="Arial"/>
              <a:ea typeface="Arial"/>
              <a:cs typeface="Arial"/>
              <a:sym typeface="Arial"/>
            </a:endParaRPr>
          </a:p>
        </p:txBody>
      </p:sp>
      <p:sp>
        <p:nvSpPr>
          <p:cNvPr id="1602" name="Google Shape;1602;p212"/>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6" name="Shape 1606"/>
        <p:cNvGrpSpPr/>
        <p:nvPr/>
      </p:nvGrpSpPr>
      <p:grpSpPr>
        <a:xfrm>
          <a:off x="0" y="0"/>
          <a:ext cx="0" cy="0"/>
          <a:chOff x="0" y="0"/>
          <a:chExt cx="0" cy="0"/>
        </a:xfrm>
      </p:grpSpPr>
      <p:sp>
        <p:nvSpPr>
          <p:cNvPr id="1607" name="Google Shape;1607;p21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8" name="Google Shape;1608;p21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9" name="Google Shape;1609;p21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Image Hoster API</a:t>
            </a:r>
            <a:endParaRPr b="0" i="0" sz="3000" u="none" cap="none" strike="noStrike">
              <a:solidFill>
                <a:srgbClr val="FFFFFF"/>
              </a:solidFill>
              <a:latin typeface="Calibri"/>
              <a:ea typeface="Calibri"/>
              <a:cs typeface="Calibri"/>
              <a:sym typeface="Calibri"/>
            </a:endParaRPr>
          </a:p>
        </p:txBody>
      </p:sp>
      <p:sp>
        <p:nvSpPr>
          <p:cNvPr id="1610" name="Google Shape;1610;p21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this project, you need to develop REST API endpoints in the following controllers:</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Signup-controller: </a:t>
            </a:r>
            <a:r>
              <a:rPr lang="en" sz="2000">
                <a:solidFill>
                  <a:schemeClr val="dk1"/>
                </a:solidFill>
              </a:rPr>
              <a:t>In this controller, the user will able to sign up for an account.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Authentication-controller:</a:t>
            </a:r>
            <a:r>
              <a:rPr lang="en" sz="2000">
                <a:solidFill>
                  <a:schemeClr val="dk1"/>
                </a:solidFill>
              </a:rPr>
              <a:t> After signing up, the user needs to sign in. This controller authenticates the user based on the credentials provided. After authentication, the user will be given an ‘access token’, which will be required to perform any further operation.</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4" name="Shape 1614"/>
        <p:cNvGrpSpPr/>
        <p:nvPr/>
      </p:nvGrpSpPr>
      <p:grpSpPr>
        <a:xfrm>
          <a:off x="0" y="0"/>
          <a:ext cx="0" cy="0"/>
          <a:chOff x="0" y="0"/>
          <a:chExt cx="0" cy="0"/>
        </a:xfrm>
      </p:grpSpPr>
      <p:sp>
        <p:nvSpPr>
          <p:cNvPr id="1615" name="Google Shape;1615;p21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6" name="Google Shape;1616;p21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7" name="Google Shape;1617;p21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Image Hoster API</a:t>
            </a:r>
            <a:endParaRPr b="0" i="0" sz="3000" u="none" cap="none" strike="noStrike">
              <a:solidFill>
                <a:srgbClr val="FFFFFF"/>
              </a:solidFill>
              <a:latin typeface="Calibri"/>
              <a:ea typeface="Calibri"/>
              <a:cs typeface="Calibri"/>
              <a:sym typeface="Calibri"/>
            </a:endParaRPr>
          </a:p>
        </p:txBody>
      </p:sp>
      <p:sp>
        <p:nvSpPr>
          <p:cNvPr id="1618" name="Google Shape;1618;p21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this project, you need to develop REST API endpoints in the following controllers:</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Image-upload-controller:</a:t>
            </a:r>
            <a:r>
              <a:rPr lang="en" sz="2000">
                <a:solidFill>
                  <a:schemeClr val="dk1"/>
                </a:solidFill>
              </a:rPr>
              <a:t> Using the ‘access token’, the user can upload an image through this controller. But the image is not ‘ACTIVE’ until reviewed by the admin.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Admin-controller: </a:t>
            </a:r>
            <a:r>
              <a:rPr lang="en" sz="2000">
                <a:solidFill>
                  <a:schemeClr val="dk1"/>
                </a:solidFill>
              </a:rPr>
              <a:t>The admin needs to review all the images uploaded by users. This controller provides the admin with the details about all the images. Once the admin has reviewed the image, he can update it (if needed) and make it ‘ACTIVE’ through this controller.</a:t>
            </a:r>
            <a:endParaRPr b="1"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2" name="Shape 1622"/>
        <p:cNvGrpSpPr/>
        <p:nvPr/>
      </p:nvGrpSpPr>
      <p:grpSpPr>
        <a:xfrm>
          <a:off x="0" y="0"/>
          <a:ext cx="0" cy="0"/>
          <a:chOff x="0" y="0"/>
          <a:chExt cx="0" cy="0"/>
        </a:xfrm>
      </p:grpSpPr>
      <p:sp>
        <p:nvSpPr>
          <p:cNvPr id="1623" name="Google Shape;1623;p21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4" name="Google Shape;1624;p21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5" name="Google Shape;1625;p21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Image Hoster API</a:t>
            </a:r>
            <a:endParaRPr b="0" i="0" sz="3000" u="none" cap="none" strike="noStrike">
              <a:solidFill>
                <a:srgbClr val="FFFFFF"/>
              </a:solidFill>
              <a:latin typeface="Calibri"/>
              <a:ea typeface="Calibri"/>
              <a:cs typeface="Calibri"/>
              <a:sym typeface="Calibri"/>
            </a:endParaRPr>
          </a:p>
        </p:txBody>
      </p:sp>
      <p:sp>
        <p:nvSpPr>
          <p:cNvPr id="1626" name="Google Shape;1626;p21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Signup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Password Encryption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Authentication with Exception handling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Image Upload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Image Upload Authorization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Image Details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Image Details Authorization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Image Updation with Authorization functionality</a:t>
            </a:r>
            <a:endParaRPr sz="2000">
              <a:solidFill>
                <a:schemeClr val="dk1"/>
              </a:solidFill>
            </a:endParaRPr>
          </a:p>
          <a:p>
            <a:pPr indent="0" lvl="0" marL="457200" rtl="0" algn="l">
              <a:spcBef>
                <a:spcPts val="0"/>
              </a:spcBef>
              <a:spcAft>
                <a:spcPts val="0"/>
              </a:spcAft>
              <a:buNone/>
            </a:pPr>
            <a:r>
              <a:t/>
            </a:r>
            <a:endParaRPr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sp>
        <p:nvSpPr>
          <p:cNvPr id="254" name="Google Shape;254;p4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5" name="Google Shape;255;p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6" name="Google Shape;256;p4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Web Service</a:t>
            </a:r>
            <a:endParaRPr b="0" i="0" sz="3000" u="none" cap="none" strike="noStrike">
              <a:solidFill>
                <a:srgbClr val="FFFFFF"/>
              </a:solidFill>
              <a:latin typeface="Calibri"/>
              <a:ea typeface="Calibri"/>
              <a:cs typeface="Calibri"/>
              <a:sym typeface="Calibri"/>
            </a:endParaRPr>
          </a:p>
        </p:txBody>
      </p:sp>
      <p:sp>
        <p:nvSpPr>
          <p:cNvPr id="257" name="Google Shape;257;p4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One more important term to be understood is API Endpoint.</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30" name="Shape 1630"/>
        <p:cNvGrpSpPr/>
        <p:nvPr/>
      </p:nvGrpSpPr>
      <p:grpSpPr>
        <a:xfrm>
          <a:off x="0" y="0"/>
          <a:ext cx="0" cy="0"/>
          <a:chOff x="0" y="0"/>
          <a:chExt cx="0" cy="0"/>
        </a:xfrm>
      </p:grpSpPr>
      <p:sp>
        <p:nvSpPr>
          <p:cNvPr id="1631" name="Google Shape;1631;p216"/>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2" name="Google Shape;1632;p216"/>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633" name="Google Shape;1633;p216"/>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4" name="Google Shape;1634;p216"/>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8"/>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28"/>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18" name="Google Shape;118;p28"/>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28"/>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 name="Google Shape;120;p28"/>
          <p:cNvSpPr txBox="1"/>
          <p:nvPr/>
        </p:nvSpPr>
        <p:spPr>
          <a:xfrm>
            <a:off x="781050" y="427275"/>
            <a:ext cx="3022500" cy="21957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Databases and ORMs</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1</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Back-End API</a:t>
            </a:r>
            <a:endParaRPr b="1" i="0" sz="1800" u="none" cap="none" strike="noStrike">
              <a:solidFill>
                <a:srgbClr val="FFFFFF"/>
              </a:solidFill>
              <a:latin typeface="Arial"/>
              <a:ea typeface="Arial"/>
              <a:cs typeface="Arial"/>
              <a:sym typeface="Arial"/>
            </a:endParaRPr>
          </a:p>
        </p:txBody>
      </p:sp>
      <p:sp>
        <p:nvSpPr>
          <p:cNvPr id="121" name="Google Shape;121;p28"/>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1" name="Shape 261"/>
        <p:cNvGrpSpPr/>
        <p:nvPr/>
      </p:nvGrpSpPr>
      <p:grpSpPr>
        <a:xfrm>
          <a:off x="0" y="0"/>
          <a:ext cx="0" cy="0"/>
          <a:chOff x="0" y="0"/>
          <a:chExt cx="0" cy="0"/>
        </a:xfrm>
      </p:grpSpPr>
      <p:sp>
        <p:nvSpPr>
          <p:cNvPr id="262" name="Google Shape;262;p4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3" name="Google Shape;263;p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 name="Google Shape;264;p4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Web Service</a:t>
            </a:r>
            <a:endParaRPr b="0" i="0" sz="3000" u="none" cap="none" strike="noStrike">
              <a:solidFill>
                <a:srgbClr val="FFFFFF"/>
              </a:solidFill>
              <a:latin typeface="Calibri"/>
              <a:ea typeface="Calibri"/>
              <a:cs typeface="Calibri"/>
              <a:sym typeface="Calibri"/>
            </a:endParaRPr>
          </a:p>
        </p:txBody>
      </p:sp>
      <p:pic>
        <p:nvPicPr>
          <p:cNvPr id="265" name="Google Shape;265;p46"/>
          <p:cNvPicPr preferRelativeResize="0"/>
          <p:nvPr/>
        </p:nvPicPr>
        <p:blipFill>
          <a:blip r:embed="rId4">
            <a:alphaModFix/>
          </a:blip>
          <a:stretch>
            <a:fillRect/>
          </a:stretch>
        </p:blipFill>
        <p:spPr>
          <a:xfrm>
            <a:off x="379813" y="636900"/>
            <a:ext cx="8384371" cy="4506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9" name="Shape 269"/>
        <p:cNvGrpSpPr/>
        <p:nvPr/>
      </p:nvGrpSpPr>
      <p:grpSpPr>
        <a:xfrm>
          <a:off x="0" y="0"/>
          <a:ext cx="0" cy="0"/>
          <a:chOff x="0" y="0"/>
          <a:chExt cx="0" cy="0"/>
        </a:xfrm>
      </p:grpSpPr>
      <p:sp>
        <p:nvSpPr>
          <p:cNvPr id="270" name="Google Shape;270;p4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1" name="Google Shape;271;p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 name="Google Shape;272;p4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 to Web Service</a:t>
            </a:r>
            <a:endParaRPr b="0" i="0" sz="3000" u="none" cap="none" strike="noStrike">
              <a:solidFill>
                <a:srgbClr val="FFFFFF"/>
              </a:solidFill>
              <a:latin typeface="Calibri"/>
              <a:ea typeface="Calibri"/>
              <a:cs typeface="Calibri"/>
              <a:sym typeface="Calibri"/>
            </a:endParaRPr>
          </a:p>
        </p:txBody>
      </p:sp>
      <p:sp>
        <p:nvSpPr>
          <p:cNvPr id="273" name="Google Shape;273;p4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API endpoints:</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It is a location from which an API can access the resource that it needs to carry out the functionality.</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is a unique URL that represents an object or a collection of objects.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is where you point your HTTP client to, to interact with the data source.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They are the touchpoints of communications between the client side and server side.</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7" name="Shape 277"/>
        <p:cNvGrpSpPr/>
        <p:nvPr/>
      </p:nvGrpSpPr>
      <p:grpSpPr>
        <a:xfrm>
          <a:off x="0" y="0"/>
          <a:ext cx="0" cy="0"/>
          <a:chOff x="0" y="0"/>
          <a:chExt cx="0" cy="0"/>
        </a:xfrm>
      </p:grpSpPr>
      <p:sp>
        <p:nvSpPr>
          <p:cNvPr id="278" name="Google Shape;278;p4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9" name="Google Shape;279;p4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0" name="Google Shape;280;p4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281" name="Google Shape;281;p48"/>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 name="Shape 285"/>
        <p:cNvGrpSpPr/>
        <p:nvPr/>
      </p:nvGrpSpPr>
      <p:grpSpPr>
        <a:xfrm>
          <a:off x="0" y="0"/>
          <a:ext cx="0" cy="0"/>
          <a:chOff x="0" y="0"/>
          <a:chExt cx="0" cy="0"/>
        </a:xfrm>
      </p:grpSpPr>
      <p:sp>
        <p:nvSpPr>
          <p:cNvPr id="286" name="Google Shape;286;p4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7" name="Google Shape;287;p4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8" name="Google Shape;288;p4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289" name="Google Shape;289;p49"/>
          <p:cNvPicPr preferRelativeResize="0"/>
          <p:nvPr/>
        </p:nvPicPr>
        <p:blipFill>
          <a:blip r:embed="rId4">
            <a:alphaModFix/>
          </a:blip>
          <a:stretch>
            <a:fillRect/>
          </a:stretch>
        </p:blipFill>
        <p:spPr>
          <a:xfrm>
            <a:off x="375750" y="636900"/>
            <a:ext cx="8392507" cy="4506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3" name="Shape 293"/>
        <p:cNvGrpSpPr/>
        <p:nvPr/>
      </p:nvGrpSpPr>
      <p:grpSpPr>
        <a:xfrm>
          <a:off x="0" y="0"/>
          <a:ext cx="0" cy="0"/>
          <a:chOff x="0" y="0"/>
          <a:chExt cx="0" cy="0"/>
        </a:xfrm>
      </p:grpSpPr>
      <p:sp>
        <p:nvSpPr>
          <p:cNvPr id="294" name="Google Shape;294;p5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5" name="Google Shape;295;p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6" name="Google Shape;296;p5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297" name="Google Shape;297;p50"/>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1" name="Shape 301"/>
        <p:cNvGrpSpPr/>
        <p:nvPr/>
      </p:nvGrpSpPr>
      <p:grpSpPr>
        <a:xfrm>
          <a:off x="0" y="0"/>
          <a:ext cx="0" cy="0"/>
          <a:chOff x="0" y="0"/>
          <a:chExt cx="0" cy="0"/>
        </a:xfrm>
      </p:grpSpPr>
      <p:sp>
        <p:nvSpPr>
          <p:cNvPr id="302" name="Google Shape;302;p5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3" name="Google Shape;303;p5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4" name="Google Shape;304;p5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sp>
        <p:nvSpPr>
          <p:cNvPr id="305" name="Google Shape;305;p5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How do you think does the web service communicate with the web application?</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Let us understand it better by an analogy.</a:t>
            </a:r>
            <a:endParaRPr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9" name="Shape 309"/>
        <p:cNvGrpSpPr/>
        <p:nvPr/>
      </p:nvGrpSpPr>
      <p:grpSpPr>
        <a:xfrm>
          <a:off x="0" y="0"/>
          <a:ext cx="0" cy="0"/>
          <a:chOff x="0" y="0"/>
          <a:chExt cx="0" cy="0"/>
        </a:xfrm>
      </p:grpSpPr>
      <p:sp>
        <p:nvSpPr>
          <p:cNvPr id="310" name="Google Shape;310;p5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1" name="Google Shape;311;p5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2" name="Google Shape;312;p5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313" name="Google Shape;313;p52"/>
          <p:cNvPicPr preferRelativeResize="0"/>
          <p:nvPr/>
        </p:nvPicPr>
        <p:blipFill>
          <a:blip r:embed="rId4">
            <a:alphaModFix/>
          </a:blip>
          <a:stretch>
            <a:fillRect/>
          </a:stretch>
        </p:blipFill>
        <p:spPr>
          <a:xfrm>
            <a:off x="404050" y="636900"/>
            <a:ext cx="8335906" cy="4506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7" name="Shape 317"/>
        <p:cNvGrpSpPr/>
        <p:nvPr/>
      </p:nvGrpSpPr>
      <p:grpSpPr>
        <a:xfrm>
          <a:off x="0" y="0"/>
          <a:ext cx="0" cy="0"/>
          <a:chOff x="0" y="0"/>
          <a:chExt cx="0" cy="0"/>
        </a:xfrm>
      </p:grpSpPr>
      <p:sp>
        <p:nvSpPr>
          <p:cNvPr id="318" name="Google Shape;318;p5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9" name="Google Shape;319;p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0" name="Google Shape;320;p5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sp>
        <p:nvSpPr>
          <p:cNvPr id="321" name="Google Shape;321;p5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Standard Communication languages are used that are understood by everyone such as:</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XML</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JSON</a:t>
            </a:r>
            <a:endParaRPr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5" name="Shape 325"/>
        <p:cNvGrpSpPr/>
        <p:nvPr/>
      </p:nvGrpSpPr>
      <p:grpSpPr>
        <a:xfrm>
          <a:off x="0" y="0"/>
          <a:ext cx="0" cy="0"/>
          <a:chOff x="0" y="0"/>
          <a:chExt cx="0" cy="0"/>
        </a:xfrm>
      </p:grpSpPr>
      <p:sp>
        <p:nvSpPr>
          <p:cNvPr id="326" name="Google Shape;326;p5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 name="Google Shape;327;p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 name="Google Shape;328;p5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sp>
        <p:nvSpPr>
          <p:cNvPr id="329" name="Google Shape;329;p5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How does an application know the format or structure of the request and response?</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 answer to this question is the </a:t>
            </a:r>
            <a:r>
              <a:rPr b="1" lang="en" sz="2000">
                <a:solidFill>
                  <a:schemeClr val="dk1"/>
                </a:solidFill>
              </a:rPr>
              <a:t>service definitions</a:t>
            </a:r>
            <a:r>
              <a:rPr lang="en" sz="2000">
                <a:solidFill>
                  <a:schemeClr val="dk1"/>
                </a:solidFill>
              </a:rPr>
              <a:t>. A web service provides a service definition to all the web applications, which can send the request and get the response in the format specified in the service definition.</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rPr>
              <a:t>WSDL or Web Service Description Language is an XML-based description language</a:t>
            </a:r>
            <a:r>
              <a:rPr lang="en" sz="2000">
                <a:solidFill>
                  <a:schemeClr val="dk1"/>
                </a:solidFill>
              </a:rPr>
              <a:t> used to define the functionality provided by a web service and how is it accessible. So it can be used as a service definition to define any service.</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3" name="Shape 333"/>
        <p:cNvGrpSpPr/>
        <p:nvPr/>
      </p:nvGrpSpPr>
      <p:grpSpPr>
        <a:xfrm>
          <a:off x="0" y="0"/>
          <a:ext cx="0" cy="0"/>
          <a:chOff x="0" y="0"/>
          <a:chExt cx="0" cy="0"/>
        </a:xfrm>
      </p:grpSpPr>
      <p:sp>
        <p:nvSpPr>
          <p:cNvPr id="334" name="Google Shape;334;p5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 name="Google Shape;335;p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 name="Google Shape;336;p5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337" name="Google Shape;337;p55"/>
          <p:cNvPicPr preferRelativeResize="0"/>
          <p:nvPr/>
        </p:nvPicPr>
        <p:blipFill>
          <a:blip r:embed="rId4">
            <a:alphaModFix/>
          </a:blip>
          <a:stretch>
            <a:fillRect/>
          </a:stretch>
        </p:blipFill>
        <p:spPr>
          <a:xfrm>
            <a:off x="396000" y="636900"/>
            <a:ext cx="8352005" cy="4506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29"/>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 name="Google Shape;128;p29"/>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129" name="Google Shape;129;p29"/>
          <p:cNvGraphicFramePr/>
          <p:nvPr/>
        </p:nvGraphicFramePr>
        <p:xfrm>
          <a:off x="461525" y="895750"/>
          <a:ext cx="3000000" cy="3000000"/>
        </p:xfrm>
        <a:graphic>
          <a:graphicData uri="http://schemas.openxmlformats.org/drawingml/2006/table">
            <a:tbl>
              <a:tblPr bandRow="1" firstRow="1">
                <a:noFill/>
                <a:tableStyleId>{FAFCEE7A-4BAA-4BCF-A6C5-C229A21ACBBB}</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4</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Introduction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5-16</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Introduction to Web Service</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17-21</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Request &amp; Response</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22-35</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SOAP architecture</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36-40</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REST architecture</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41-45</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HTTP Protocol</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46-59</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HTTP Request-Response</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60-73</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Request-Response in JSON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74-80</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Web API</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81-84</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1" name="Shape 341"/>
        <p:cNvGrpSpPr/>
        <p:nvPr/>
      </p:nvGrpSpPr>
      <p:grpSpPr>
        <a:xfrm>
          <a:off x="0" y="0"/>
          <a:ext cx="0" cy="0"/>
          <a:chOff x="0" y="0"/>
          <a:chExt cx="0" cy="0"/>
        </a:xfrm>
      </p:grpSpPr>
      <p:sp>
        <p:nvSpPr>
          <p:cNvPr id="342" name="Google Shape;342;p5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 name="Google Shape;343;p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 name="Google Shape;344;p5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345" name="Google Shape;345;p56"/>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9" name="Shape 349"/>
        <p:cNvGrpSpPr/>
        <p:nvPr/>
      </p:nvGrpSpPr>
      <p:grpSpPr>
        <a:xfrm>
          <a:off x="0" y="0"/>
          <a:ext cx="0" cy="0"/>
          <a:chOff x="0" y="0"/>
          <a:chExt cx="0" cy="0"/>
        </a:xfrm>
      </p:grpSpPr>
      <p:sp>
        <p:nvSpPr>
          <p:cNvPr id="350" name="Google Shape;350;p5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1" name="Google Shape;351;p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 name="Google Shape;352;p5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353" name="Google Shape;353;p57"/>
          <p:cNvPicPr preferRelativeResize="0"/>
          <p:nvPr/>
        </p:nvPicPr>
        <p:blipFill>
          <a:blip r:embed="rId4">
            <a:alphaModFix/>
          </a:blip>
          <a:stretch>
            <a:fillRect/>
          </a:stretch>
        </p:blipFill>
        <p:spPr>
          <a:xfrm>
            <a:off x="379813" y="636900"/>
            <a:ext cx="8384371" cy="4506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 name="Shape 357"/>
        <p:cNvGrpSpPr/>
        <p:nvPr/>
      </p:nvGrpSpPr>
      <p:grpSpPr>
        <a:xfrm>
          <a:off x="0" y="0"/>
          <a:ext cx="0" cy="0"/>
          <a:chOff x="0" y="0"/>
          <a:chExt cx="0" cy="0"/>
        </a:xfrm>
      </p:grpSpPr>
      <p:sp>
        <p:nvSpPr>
          <p:cNvPr id="358" name="Google Shape;358;p5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 name="Google Shape;359;p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 name="Google Shape;360;p5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361" name="Google Shape;361;p58"/>
          <p:cNvPicPr preferRelativeResize="0"/>
          <p:nvPr/>
        </p:nvPicPr>
        <p:blipFill>
          <a:blip r:embed="rId4">
            <a:alphaModFix/>
          </a:blip>
          <a:stretch>
            <a:fillRect/>
          </a:stretch>
        </p:blipFill>
        <p:spPr>
          <a:xfrm>
            <a:off x="375750" y="636900"/>
            <a:ext cx="8392507" cy="45065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sp>
        <p:nvSpPr>
          <p:cNvPr id="366" name="Google Shape;366;p5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 name="Google Shape;367;p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8" name="Google Shape;368;p5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369" name="Google Shape;369;p59"/>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3" name="Shape 373"/>
        <p:cNvGrpSpPr/>
        <p:nvPr/>
      </p:nvGrpSpPr>
      <p:grpSpPr>
        <a:xfrm>
          <a:off x="0" y="0"/>
          <a:ext cx="0" cy="0"/>
          <a:chOff x="0" y="0"/>
          <a:chExt cx="0" cy="0"/>
        </a:xfrm>
      </p:grpSpPr>
      <p:sp>
        <p:nvSpPr>
          <p:cNvPr id="374" name="Google Shape;374;p6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 name="Google Shape;375;p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 name="Google Shape;376;p6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pic>
        <p:nvPicPr>
          <p:cNvPr id="377" name="Google Shape;377;p60"/>
          <p:cNvPicPr preferRelativeResize="0"/>
          <p:nvPr/>
        </p:nvPicPr>
        <p:blipFill>
          <a:blip r:embed="rId4">
            <a:alphaModFix/>
          </a:blip>
          <a:stretch>
            <a:fillRect/>
          </a:stretch>
        </p:blipFill>
        <p:spPr>
          <a:xfrm>
            <a:off x="375750" y="636900"/>
            <a:ext cx="8392507" cy="4506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1" name="Shape 381"/>
        <p:cNvGrpSpPr/>
        <p:nvPr/>
      </p:nvGrpSpPr>
      <p:grpSpPr>
        <a:xfrm>
          <a:off x="0" y="0"/>
          <a:ext cx="0" cy="0"/>
          <a:chOff x="0" y="0"/>
          <a:chExt cx="0" cy="0"/>
        </a:xfrm>
      </p:grpSpPr>
      <p:sp>
        <p:nvSpPr>
          <p:cNvPr id="382" name="Google Shape;382;p6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3" name="Google Shape;383;p6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4" name="Google Shape;384;p6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 &amp; Response</a:t>
            </a:r>
            <a:endParaRPr b="0" i="0" sz="3000" u="none" cap="none" strike="noStrike">
              <a:solidFill>
                <a:srgbClr val="FFFFFF"/>
              </a:solidFill>
              <a:latin typeface="Calibri"/>
              <a:ea typeface="Calibri"/>
              <a:cs typeface="Calibri"/>
              <a:sym typeface="Calibri"/>
            </a:endParaRPr>
          </a:p>
        </p:txBody>
      </p:sp>
      <p:sp>
        <p:nvSpPr>
          <p:cNvPr id="385" name="Google Shape;385;p6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Service definition structure:</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Request/response format</a:t>
            </a:r>
            <a:r>
              <a:rPr lang="en" sz="2000">
                <a:solidFill>
                  <a:schemeClr val="dk1"/>
                </a:solidFill>
              </a:rPr>
              <a:t> - This is the format of the request and response, which may be JSON, XML, etc.</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Request structure</a:t>
            </a:r>
            <a:r>
              <a:rPr lang="en" sz="2000">
                <a:solidFill>
                  <a:schemeClr val="dk1"/>
                </a:solidFill>
              </a:rPr>
              <a:t> - The structure of the request is in a specific format.</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Response structure </a:t>
            </a:r>
            <a:r>
              <a:rPr lang="en" sz="2000">
                <a:solidFill>
                  <a:schemeClr val="dk1"/>
                </a:solidFill>
              </a:rPr>
              <a:t>-  The structure of the response is in a specific format.</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Endpoint</a:t>
            </a:r>
            <a:r>
              <a:rPr lang="en" sz="2000">
                <a:solidFill>
                  <a:schemeClr val="dk1"/>
                </a:solidFill>
              </a:rPr>
              <a:t> - This is the URL of the resource.</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9" name="Shape 389"/>
        <p:cNvGrpSpPr/>
        <p:nvPr/>
      </p:nvGrpSpPr>
      <p:grpSpPr>
        <a:xfrm>
          <a:off x="0" y="0"/>
          <a:ext cx="0" cy="0"/>
          <a:chOff x="0" y="0"/>
          <a:chExt cx="0" cy="0"/>
        </a:xfrm>
      </p:grpSpPr>
      <p:sp>
        <p:nvSpPr>
          <p:cNvPr id="390" name="Google Shape;390;p6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1" name="Google Shape;391;p6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 name="Google Shape;392;p6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SOAP</a:t>
            </a:r>
            <a:r>
              <a:rPr lang="en" sz="3000">
                <a:solidFill>
                  <a:srgbClr val="FFFFFF"/>
                </a:solidFill>
                <a:latin typeface="Calibri"/>
                <a:ea typeface="Calibri"/>
                <a:cs typeface="Calibri"/>
                <a:sym typeface="Calibri"/>
              </a:rPr>
              <a:t> architecture</a:t>
            </a:r>
            <a:endParaRPr b="0" i="0" sz="3000" u="none" cap="none" strike="noStrike">
              <a:solidFill>
                <a:srgbClr val="FFFFFF"/>
              </a:solidFill>
              <a:latin typeface="Calibri"/>
              <a:ea typeface="Calibri"/>
              <a:cs typeface="Calibri"/>
              <a:sym typeface="Calibri"/>
            </a:endParaRPr>
          </a:p>
        </p:txBody>
      </p:sp>
      <p:sp>
        <p:nvSpPr>
          <p:cNvPr id="393" name="Google Shape;393;p6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One of the methods to combat the complexity in exchange of information between heterogeneous applications was uniformity of language such as XML.</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Even then, there was no standard on how to use XML across all programming languages for data exchange.</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This is where SOAP comes into picture.</a:t>
            </a:r>
            <a:endParaRPr sz="2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7" name="Shape 397"/>
        <p:cNvGrpSpPr/>
        <p:nvPr/>
      </p:nvGrpSpPr>
      <p:grpSpPr>
        <a:xfrm>
          <a:off x="0" y="0"/>
          <a:ext cx="0" cy="0"/>
          <a:chOff x="0" y="0"/>
          <a:chExt cx="0" cy="0"/>
        </a:xfrm>
      </p:grpSpPr>
      <p:sp>
        <p:nvSpPr>
          <p:cNvPr id="398" name="Google Shape;398;p6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 name="Google Shape;399;p6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0" name="Google Shape;400;p6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SOAP architecture</a:t>
            </a:r>
            <a:endParaRPr b="0" i="0" sz="3000" u="none" cap="none" strike="noStrike">
              <a:solidFill>
                <a:srgbClr val="FFFFFF"/>
              </a:solidFill>
              <a:latin typeface="Calibri"/>
              <a:ea typeface="Calibri"/>
              <a:cs typeface="Calibri"/>
              <a:sym typeface="Calibri"/>
            </a:endParaRPr>
          </a:p>
        </p:txBody>
      </p:sp>
      <p:sp>
        <p:nvSpPr>
          <p:cNvPr id="401" name="Google Shape;401;p6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2000">
                <a:solidFill>
                  <a:schemeClr val="dk1"/>
                </a:solidFill>
              </a:rPr>
              <a:t>SOAP(Simple Object Access Protocol) </a:t>
            </a:r>
            <a:r>
              <a:rPr lang="en" sz="2000">
                <a:solidFill>
                  <a:schemeClr val="dk1"/>
                </a:solidFill>
              </a:rPr>
              <a:t>is an architecture or protocol that defines how web services talk to each other or to client applications that invoke them. </a:t>
            </a:r>
            <a:r>
              <a:rPr b="1" lang="en" sz="2000">
                <a:solidFill>
                  <a:schemeClr val="dk1"/>
                </a:solidFill>
              </a:rPr>
              <a:t>SOAP was designed to work with XML over the HTTP protocol </a:t>
            </a:r>
            <a:r>
              <a:rPr lang="en" sz="2000">
                <a:solidFill>
                  <a:schemeClr val="dk1"/>
                </a:solidFill>
              </a:rPr>
              <a:t>and has certain specifications to use across applications.</a:t>
            </a:r>
            <a:endParaRPr sz="2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5" name="Shape 405"/>
        <p:cNvGrpSpPr/>
        <p:nvPr/>
      </p:nvGrpSpPr>
      <p:grpSpPr>
        <a:xfrm>
          <a:off x="0" y="0"/>
          <a:ext cx="0" cy="0"/>
          <a:chOff x="0" y="0"/>
          <a:chExt cx="0" cy="0"/>
        </a:xfrm>
      </p:grpSpPr>
      <p:sp>
        <p:nvSpPr>
          <p:cNvPr id="406" name="Google Shape;406;p6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7" name="Google Shape;407;p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8" name="Google Shape;408;p6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SOAP architecture</a:t>
            </a:r>
            <a:endParaRPr b="0" i="0" sz="3000" u="none" cap="none" strike="noStrike">
              <a:solidFill>
                <a:srgbClr val="FFFFFF"/>
              </a:solidFill>
              <a:latin typeface="Calibri"/>
              <a:ea typeface="Calibri"/>
              <a:cs typeface="Calibri"/>
              <a:sym typeface="Calibri"/>
            </a:endParaRPr>
          </a:p>
        </p:txBody>
      </p:sp>
      <p:sp>
        <p:nvSpPr>
          <p:cNvPr id="409" name="Google Shape;409;p6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While developing any Web service, you need to have a language that can be used by the web services to communicate with client applications. Here, SOAP is the perfect medium as it was developed to serve this purpose.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SOAP is considered a light-weight protocol that is used by applications for data exchange. Also, since SOAP is particularly based on XML, which in itself is a lightweight data exchange language, so it falls in the same category as a protocol.</a:t>
            </a:r>
            <a:endParaRPr sz="2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3" name="Shape 413"/>
        <p:cNvGrpSpPr/>
        <p:nvPr/>
      </p:nvGrpSpPr>
      <p:grpSpPr>
        <a:xfrm>
          <a:off x="0" y="0"/>
          <a:ext cx="0" cy="0"/>
          <a:chOff x="0" y="0"/>
          <a:chExt cx="0" cy="0"/>
        </a:xfrm>
      </p:grpSpPr>
      <p:sp>
        <p:nvSpPr>
          <p:cNvPr id="414" name="Google Shape;414;p6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5" name="Google Shape;415;p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6" name="Google Shape;416;p6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SOAP architecture</a:t>
            </a:r>
            <a:endParaRPr b="0" i="0" sz="3000" u="none" cap="none" strike="noStrike">
              <a:solidFill>
                <a:srgbClr val="FFFFFF"/>
              </a:solidFill>
              <a:latin typeface="Calibri"/>
              <a:ea typeface="Calibri"/>
              <a:cs typeface="Calibri"/>
              <a:sym typeface="Calibri"/>
            </a:endParaRPr>
          </a:p>
        </p:txBody>
      </p:sp>
      <p:sp>
        <p:nvSpPr>
          <p:cNvPr id="417" name="Google Shape;417;p6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SOAP is designed to be platform and operating system independent. So the SOAP protocol can work with programming languages on both Windows and Linux platforms.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It is based on the  HTTP protocol, which is the default protocol used by all web applications. Therefore, there is no customization required to run the web services built on the SOAP protocol to work on the World Wide Web.</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It helps in Exposing business functionality over the internet.</a:t>
            </a:r>
            <a:endParaRPr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3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p30"/>
          <p:cNvSpPr txBox="1"/>
          <p:nvPr/>
        </p:nvSpPr>
        <p:spPr>
          <a:xfrm>
            <a:off x="507300" y="1179250"/>
            <a:ext cx="4821300" cy="3964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Introduction to Web Services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Request &amp; Response </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SOAP &amp; REST architecture</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HTTP Protocol</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HTTP Request-Response</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Request-Response in JSON</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Web API</a:t>
            </a:r>
            <a:endParaRPr sz="2400">
              <a:latin typeface="Calibri"/>
              <a:ea typeface="Calibri"/>
              <a:cs typeface="Calibri"/>
              <a:sym typeface="Calibri"/>
            </a:endParaRPr>
          </a:p>
        </p:txBody>
      </p:sp>
      <p:sp>
        <p:nvSpPr>
          <p:cNvPr id="136" name="Google Shape;136;p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 name="Google Shape;137;p30"/>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1" name="Shape 421"/>
        <p:cNvGrpSpPr/>
        <p:nvPr/>
      </p:nvGrpSpPr>
      <p:grpSpPr>
        <a:xfrm>
          <a:off x="0" y="0"/>
          <a:ext cx="0" cy="0"/>
          <a:chOff x="0" y="0"/>
          <a:chExt cx="0" cy="0"/>
        </a:xfrm>
      </p:grpSpPr>
      <p:sp>
        <p:nvSpPr>
          <p:cNvPr id="422" name="Google Shape;422;p6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3" name="Google Shape;423;p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4" name="Google Shape;424;p6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SOAP architecture</a:t>
            </a:r>
            <a:endParaRPr b="0" i="0" sz="3000" u="none" cap="none" strike="noStrike">
              <a:solidFill>
                <a:srgbClr val="FFFFFF"/>
              </a:solidFill>
              <a:latin typeface="Calibri"/>
              <a:ea typeface="Calibri"/>
              <a:cs typeface="Calibri"/>
              <a:sym typeface="Calibri"/>
            </a:endParaRPr>
          </a:p>
        </p:txBody>
      </p:sp>
      <p:sp>
        <p:nvSpPr>
          <p:cNvPr id="425" name="Google Shape;425;p6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However there are still some limitations with SOAP architecture such as:</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The HTTP protocol is not used to its full extent.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A resource representation is done only in XML which is fast, but still can be considered slower than many of its competing technologies such as JSON.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Working with SOAP requires you to write a proper XML structure almost every time, even for extremely simple tasks.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Though SOAP provides robust security, it only supports WS- security.</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 mentioned limitations can be overcome with the introduction of </a:t>
            </a:r>
            <a:r>
              <a:rPr b="1" lang="en" sz="2000">
                <a:solidFill>
                  <a:schemeClr val="dk1"/>
                </a:solidFill>
              </a:rPr>
              <a:t>REST </a:t>
            </a:r>
            <a:r>
              <a:rPr lang="en" sz="2000">
                <a:solidFill>
                  <a:schemeClr val="dk1"/>
                </a:solidFill>
              </a:rPr>
              <a:t>architecture</a:t>
            </a:r>
            <a:r>
              <a:rPr b="1" lang="en" sz="2000">
                <a:solidFill>
                  <a:schemeClr val="dk1"/>
                </a:solidFill>
              </a:rPr>
              <a:t>.</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sp>
        <p:nvSpPr>
          <p:cNvPr id="430" name="Google Shape;430;p6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1" name="Google Shape;431;p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2" name="Google Shape;432;p6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REST</a:t>
            </a:r>
            <a:r>
              <a:rPr lang="en" sz="3000">
                <a:solidFill>
                  <a:srgbClr val="FFFFFF"/>
                </a:solidFill>
                <a:latin typeface="Calibri"/>
                <a:ea typeface="Calibri"/>
                <a:cs typeface="Calibri"/>
                <a:sym typeface="Calibri"/>
              </a:rPr>
              <a:t> architecture</a:t>
            </a:r>
            <a:endParaRPr b="0" i="0" sz="3000" u="none" cap="none" strike="noStrike">
              <a:solidFill>
                <a:srgbClr val="FFFFFF"/>
              </a:solidFill>
              <a:latin typeface="Calibri"/>
              <a:ea typeface="Calibri"/>
              <a:cs typeface="Calibri"/>
              <a:sym typeface="Calibri"/>
            </a:endParaRPr>
          </a:p>
        </p:txBody>
      </p:sp>
      <p:sp>
        <p:nvSpPr>
          <p:cNvPr id="433" name="Google Shape;433;p6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Some characteristics of the REST(Representational State Transfer)  architecture:</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It makes the best use of the HTTP protocol. The request and response sent are proper HTTP request and response. So, the request contains proper HTTP methods while the response contains proper status codes.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a:t>
            </a:r>
            <a:r>
              <a:rPr lang="en" sz="2000">
                <a:solidFill>
                  <a:schemeClr val="dk1"/>
                </a:solidFill>
              </a:rPr>
              <a:t>t is a style for designing loosely-coupled web services.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It relies on stateless, client-server protocol, for example, HTTP. So, it does not store any client’s session on the server side and thus making the REST APIs less complex to develop and maintain.</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7" name="Shape 437"/>
        <p:cNvGrpSpPr/>
        <p:nvPr/>
      </p:nvGrpSpPr>
      <p:grpSpPr>
        <a:xfrm>
          <a:off x="0" y="0"/>
          <a:ext cx="0" cy="0"/>
          <a:chOff x="0" y="0"/>
          <a:chExt cx="0" cy="0"/>
        </a:xfrm>
      </p:grpSpPr>
      <p:sp>
        <p:nvSpPr>
          <p:cNvPr id="438" name="Google Shape;438;p6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 name="Google Shape;439;p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 name="Google Shape;440;p6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REST architecture</a:t>
            </a:r>
            <a:endParaRPr b="0" i="0" sz="3000" u="none" cap="none" strike="noStrike">
              <a:solidFill>
                <a:srgbClr val="FFFFFF"/>
              </a:solidFill>
              <a:latin typeface="Calibri"/>
              <a:ea typeface="Calibri"/>
              <a:cs typeface="Calibri"/>
              <a:sym typeface="Calibri"/>
            </a:endParaRPr>
          </a:p>
        </p:txBody>
      </p:sp>
      <p:sp>
        <p:nvSpPr>
          <p:cNvPr id="441" name="Google Shape;441;p6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REST treats the server objects as resources that can be created or destroyed. These resources are addressed through URIs.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Although there is no restriction in data exchange format in REST. But a RESTful web service usually represents the resource in a JSON format and defines a URI/URL where the service can be accessed using a set of Http methods.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Rest is layered, meaning you can make one API call and there can be many additional  api calls made on your behalf behind the screen.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In REST, the server response is cacheable.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REST is generally faster and uses less bandwidth</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 name="Shape 445"/>
        <p:cNvGrpSpPr/>
        <p:nvPr/>
      </p:nvGrpSpPr>
      <p:grpSpPr>
        <a:xfrm>
          <a:off x="0" y="0"/>
          <a:ext cx="0" cy="0"/>
          <a:chOff x="0" y="0"/>
          <a:chExt cx="0" cy="0"/>
        </a:xfrm>
      </p:grpSpPr>
      <p:sp>
        <p:nvSpPr>
          <p:cNvPr id="446" name="Google Shape;446;p6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7" name="Google Shape;447;p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8" name="Google Shape;448;p6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REST architecture</a:t>
            </a:r>
            <a:endParaRPr b="0" i="0" sz="3000" u="none" cap="none" strike="noStrike">
              <a:solidFill>
                <a:srgbClr val="FFFFFF"/>
              </a:solidFill>
              <a:latin typeface="Calibri"/>
              <a:ea typeface="Calibri"/>
              <a:cs typeface="Calibri"/>
              <a:sym typeface="Calibri"/>
            </a:endParaRPr>
          </a:p>
        </p:txBody>
      </p:sp>
      <p:pic>
        <p:nvPicPr>
          <p:cNvPr id="449" name="Google Shape;449;p69"/>
          <p:cNvPicPr preferRelativeResize="0"/>
          <p:nvPr/>
        </p:nvPicPr>
        <p:blipFill>
          <a:blip r:embed="rId4">
            <a:alphaModFix/>
          </a:blip>
          <a:stretch>
            <a:fillRect/>
          </a:stretch>
        </p:blipFill>
        <p:spPr>
          <a:xfrm>
            <a:off x="404050" y="636900"/>
            <a:ext cx="8335906" cy="4506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3" name="Shape 453"/>
        <p:cNvGrpSpPr/>
        <p:nvPr/>
      </p:nvGrpSpPr>
      <p:grpSpPr>
        <a:xfrm>
          <a:off x="0" y="0"/>
          <a:ext cx="0" cy="0"/>
          <a:chOff x="0" y="0"/>
          <a:chExt cx="0" cy="0"/>
        </a:xfrm>
      </p:grpSpPr>
      <p:sp>
        <p:nvSpPr>
          <p:cNvPr id="454" name="Google Shape;454;p7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5" name="Google Shape;455;p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6" name="Google Shape;456;p7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REST architecture</a:t>
            </a:r>
            <a:endParaRPr b="0" i="0" sz="3000" u="none" cap="none" strike="noStrike">
              <a:solidFill>
                <a:srgbClr val="FFFFFF"/>
              </a:solidFill>
              <a:latin typeface="Calibri"/>
              <a:ea typeface="Calibri"/>
              <a:cs typeface="Calibri"/>
              <a:sym typeface="Calibri"/>
            </a:endParaRPr>
          </a:p>
        </p:txBody>
      </p:sp>
      <p:sp>
        <p:nvSpPr>
          <p:cNvPr id="457" name="Google Shape;457;p7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Some of the best practices to be followed while implementing REST:</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Good response status:</a:t>
            </a:r>
            <a:r>
              <a:rPr lang="en" sz="2000">
                <a:solidFill>
                  <a:schemeClr val="dk1"/>
                </a:solidFill>
              </a:rPr>
              <a:t> Meaning the response status should be correctly in accordance to the response.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Proper Naming of URI: </a:t>
            </a:r>
            <a:r>
              <a:rPr lang="en" sz="2000">
                <a:solidFill>
                  <a:schemeClr val="dk1"/>
                </a:solidFill>
              </a:rPr>
              <a:t>Everything you see in your URL should follow certain REST guidelines.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No secure information in URI:</a:t>
            </a:r>
            <a:r>
              <a:rPr lang="en" sz="2000">
                <a:solidFill>
                  <a:schemeClr val="dk1"/>
                </a:solidFill>
              </a:rPr>
              <a:t> For example,  no password should be sent directly in the URI.</a:t>
            </a:r>
            <a:endParaRPr sz="2000">
              <a:solidFill>
                <a:schemeClr val="dk1"/>
              </a:solidFill>
            </a:endParaRPr>
          </a:p>
          <a:p>
            <a:pPr indent="0" lvl="0" marL="0" rtl="0" algn="l">
              <a:lnSpc>
                <a:spcPct val="115000"/>
              </a:lnSpc>
              <a:spcBef>
                <a:spcPts val="1200"/>
              </a:spcBef>
              <a:spcAft>
                <a:spcPts val="1200"/>
              </a:spcAft>
              <a:buNone/>
            </a:pPr>
            <a:r>
              <a:t/>
            </a:r>
            <a:endParaRPr b="1" sz="2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1" name="Shape 461"/>
        <p:cNvGrpSpPr/>
        <p:nvPr/>
      </p:nvGrpSpPr>
      <p:grpSpPr>
        <a:xfrm>
          <a:off x="0" y="0"/>
          <a:ext cx="0" cy="0"/>
          <a:chOff x="0" y="0"/>
          <a:chExt cx="0" cy="0"/>
        </a:xfrm>
      </p:grpSpPr>
      <p:sp>
        <p:nvSpPr>
          <p:cNvPr id="462" name="Google Shape;462;p7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3" name="Google Shape;463;p7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4" name="Google Shape;464;p7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REST architecture</a:t>
            </a:r>
            <a:endParaRPr b="0" i="0" sz="3000" u="none" cap="none" strike="noStrike">
              <a:solidFill>
                <a:srgbClr val="FFFFFF"/>
              </a:solidFill>
              <a:latin typeface="Calibri"/>
              <a:ea typeface="Calibri"/>
              <a:cs typeface="Calibri"/>
              <a:sym typeface="Calibri"/>
            </a:endParaRPr>
          </a:p>
        </p:txBody>
      </p:sp>
      <p:pic>
        <p:nvPicPr>
          <p:cNvPr id="465" name="Google Shape;465;p71"/>
          <p:cNvPicPr preferRelativeResize="0"/>
          <p:nvPr/>
        </p:nvPicPr>
        <p:blipFill>
          <a:blip r:embed="rId4">
            <a:alphaModFix/>
          </a:blip>
          <a:stretch>
            <a:fillRect/>
          </a:stretch>
        </p:blipFill>
        <p:spPr>
          <a:xfrm>
            <a:off x="371675" y="636900"/>
            <a:ext cx="8400643" cy="4506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sp>
        <p:nvSpPr>
          <p:cNvPr id="470" name="Google Shape;470;p7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1" name="Google Shape;471;p7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2" name="Google Shape;472;p7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473" name="Google Shape;473;p7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We have talked a lot about HTTP protocol, but we still don’t know what exactly is this HTTP or even protocol for that matter.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Let us understand the HTTP protocol and what role does it play during the communication between applications.</a:t>
            </a:r>
            <a:endParaRPr sz="20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7" name="Shape 477"/>
        <p:cNvGrpSpPr/>
        <p:nvPr/>
      </p:nvGrpSpPr>
      <p:grpSpPr>
        <a:xfrm>
          <a:off x="0" y="0"/>
          <a:ext cx="0" cy="0"/>
          <a:chOff x="0" y="0"/>
          <a:chExt cx="0" cy="0"/>
        </a:xfrm>
      </p:grpSpPr>
      <p:sp>
        <p:nvSpPr>
          <p:cNvPr id="478" name="Google Shape;478;p7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9" name="Google Shape;479;p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0" name="Google Shape;480;p7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481" name="Google Shape;481;p7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We define “</a:t>
            </a:r>
            <a:r>
              <a:rPr b="1" lang="en" sz="2000">
                <a:solidFill>
                  <a:schemeClr val="dk1"/>
                </a:solidFill>
              </a:rPr>
              <a:t>protocol</a:t>
            </a:r>
            <a:r>
              <a:rPr lang="en" sz="2000">
                <a:solidFill>
                  <a:schemeClr val="dk1"/>
                </a:solidFill>
              </a:rPr>
              <a:t>” as nothing but a standard set of predefined rules or instructions.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We got to know that </a:t>
            </a:r>
            <a:r>
              <a:rPr b="1" lang="en" sz="2000">
                <a:solidFill>
                  <a:schemeClr val="dk1"/>
                </a:solidFill>
              </a:rPr>
              <a:t>http://</a:t>
            </a:r>
            <a:r>
              <a:rPr lang="en" sz="2000">
                <a:solidFill>
                  <a:schemeClr val="dk1"/>
                </a:solidFill>
              </a:rPr>
              <a:t> which we have seen numerous times signifies the communication protocol that we are talking about, that is, HTTP(Hyper Text Transfer Protocol).</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HTTP is just another standard protocol used</a:t>
            </a:r>
            <a:endParaRPr sz="20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5" name="Shape 485"/>
        <p:cNvGrpSpPr/>
        <p:nvPr/>
      </p:nvGrpSpPr>
      <p:grpSpPr>
        <a:xfrm>
          <a:off x="0" y="0"/>
          <a:ext cx="0" cy="0"/>
          <a:chOff x="0" y="0"/>
          <a:chExt cx="0" cy="0"/>
        </a:xfrm>
      </p:grpSpPr>
      <p:sp>
        <p:nvSpPr>
          <p:cNvPr id="486" name="Google Shape;486;p7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7" name="Google Shape;487;p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8" name="Google Shape;488;p7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489" name="Google Shape;489;p7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Three pillars of HTTP communication:</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URL Structure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Verb</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Status Code</a:t>
            </a:r>
            <a:endParaRPr sz="20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3" name="Shape 493"/>
        <p:cNvGrpSpPr/>
        <p:nvPr/>
      </p:nvGrpSpPr>
      <p:grpSpPr>
        <a:xfrm>
          <a:off x="0" y="0"/>
          <a:ext cx="0" cy="0"/>
          <a:chOff x="0" y="0"/>
          <a:chExt cx="0" cy="0"/>
        </a:xfrm>
      </p:grpSpPr>
      <p:sp>
        <p:nvSpPr>
          <p:cNvPr id="494" name="Google Shape;494;p7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5" name="Google Shape;495;p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6" name="Google Shape;496;p7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497" name="Google Shape;497;p7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URL is a website's "web" address, just like how every house/apartment has a mailing address. It has two major components:</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The protocol identifier</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 resource location</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3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p3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45" name="Google Shape;145;p3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t>Now we know about the MVC architecture and Hibernate using JPA. </a:t>
            </a:r>
            <a:endParaRPr sz="2000"/>
          </a:p>
          <a:p>
            <a:pPr indent="0" lvl="0" marL="0" rtl="0" algn="l">
              <a:lnSpc>
                <a:spcPct val="115000"/>
              </a:lnSpc>
              <a:spcBef>
                <a:spcPts val="1200"/>
              </a:spcBef>
              <a:spcAft>
                <a:spcPts val="0"/>
              </a:spcAft>
              <a:buNone/>
            </a:pPr>
            <a:r>
              <a:rPr lang="en" sz="2000"/>
              <a:t>We also implemented a project, which was interacting with the database to give the requested results. It had a front end in the form of HTML, a back end in the form of Spring MVC, and a PostgreSQL database.</a:t>
            </a:r>
            <a:endParaRPr sz="2000"/>
          </a:p>
          <a:p>
            <a:pPr indent="0" lvl="0" marL="0" rtl="0" algn="l">
              <a:lnSpc>
                <a:spcPct val="115000"/>
              </a:lnSpc>
              <a:spcBef>
                <a:spcPts val="1200"/>
              </a:spcBef>
              <a:spcAft>
                <a:spcPts val="0"/>
              </a:spcAft>
              <a:buNone/>
            </a:pPr>
            <a:r>
              <a:rPr lang="en" sz="2000">
                <a:solidFill>
                  <a:schemeClr val="dk1"/>
                </a:solidFill>
              </a:rPr>
              <a:t>The application developed till now were </a:t>
            </a:r>
            <a:r>
              <a:rPr b="1" lang="en" sz="2000">
                <a:solidFill>
                  <a:schemeClr val="dk1"/>
                </a:solidFill>
              </a:rPr>
              <a:t>monolithic web applications</a:t>
            </a:r>
            <a:r>
              <a:rPr lang="en" sz="2000">
                <a:solidFill>
                  <a:schemeClr val="dk1"/>
                </a:solidFill>
              </a:rPr>
              <a:t>.</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Let us understand what these are. </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1" name="Shape 501"/>
        <p:cNvGrpSpPr/>
        <p:nvPr/>
      </p:nvGrpSpPr>
      <p:grpSpPr>
        <a:xfrm>
          <a:off x="0" y="0"/>
          <a:ext cx="0" cy="0"/>
          <a:chOff x="0" y="0"/>
          <a:chExt cx="0" cy="0"/>
        </a:xfrm>
      </p:grpSpPr>
      <p:sp>
        <p:nvSpPr>
          <p:cNvPr id="502" name="Google Shape;502;p7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3" name="Google Shape;503;p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4" name="Google Shape;504;p7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pic>
        <p:nvPicPr>
          <p:cNvPr id="505" name="Google Shape;505;p76"/>
          <p:cNvPicPr preferRelativeResize="0"/>
          <p:nvPr/>
        </p:nvPicPr>
        <p:blipFill>
          <a:blip r:embed="rId4">
            <a:alphaModFix/>
          </a:blip>
          <a:stretch>
            <a:fillRect/>
          </a:stretch>
        </p:blipFill>
        <p:spPr>
          <a:xfrm>
            <a:off x="379813" y="636900"/>
            <a:ext cx="8384371" cy="4506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9" name="Shape 509"/>
        <p:cNvGrpSpPr/>
        <p:nvPr/>
      </p:nvGrpSpPr>
      <p:grpSpPr>
        <a:xfrm>
          <a:off x="0" y="0"/>
          <a:ext cx="0" cy="0"/>
          <a:chOff x="0" y="0"/>
          <a:chExt cx="0" cy="0"/>
        </a:xfrm>
      </p:grpSpPr>
      <p:sp>
        <p:nvSpPr>
          <p:cNvPr id="510" name="Google Shape;510;p7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1" name="Google Shape;511;p7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2" name="Google Shape;512;p7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513" name="Google Shape;513;p7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the mentioned example URL, http component is the protocol identifier and rest of the URL represents the resource location.</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To process the URL first it is translated into an IP address, telling the server where to look to locate the file.</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 IP address is an identification number for a piece of hardware. These addresses are unique and thus help in locating the resources.</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 server looks for the file and sends it back to the browser, which reads the file and displays it.</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7" name="Shape 517"/>
        <p:cNvGrpSpPr/>
        <p:nvPr/>
      </p:nvGrpSpPr>
      <p:grpSpPr>
        <a:xfrm>
          <a:off x="0" y="0"/>
          <a:ext cx="0" cy="0"/>
          <a:chOff x="0" y="0"/>
          <a:chExt cx="0" cy="0"/>
        </a:xfrm>
      </p:grpSpPr>
      <p:sp>
        <p:nvSpPr>
          <p:cNvPr id="518" name="Google Shape;518;p7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9" name="Google Shape;519;p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0" name="Google Shape;520;p7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521" name="Google Shape;521;p7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Another important term here is DNS. However, we won’t get into the details of it. In brief, a DNS or Domain Name System is like an address book. It contains a database of URLs and their associated IP addresses of the server hardware.</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There is another component to a URL called a Query. A query string is the part of a uniform resource locator (URL) containing data that does not fit into the ordinary path structure.They are indicated with a question mark and come after the path.</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Eg.http://example.com/path?name=Branch&amp;products=[Journeys%20Ads]</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Here the component after “?” is all part of query.</a:t>
            </a:r>
            <a:endParaRPr sz="20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7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 name="Google Shape;527;p7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 name="Google Shape;528;p7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529" name="Google Shape;529;p7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Finally we saw with the help of an example what are key-value pair. They are parameters that the web server can use to carry out extra activities before returning the resource.</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There is another terminology that goes along with URL, i.e. URI. It's time to understand this terminology as well.</a:t>
            </a:r>
            <a:endParaRPr sz="20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3" name="Shape 533"/>
        <p:cNvGrpSpPr/>
        <p:nvPr/>
      </p:nvGrpSpPr>
      <p:grpSpPr>
        <a:xfrm>
          <a:off x="0" y="0"/>
          <a:ext cx="0" cy="0"/>
          <a:chOff x="0" y="0"/>
          <a:chExt cx="0" cy="0"/>
        </a:xfrm>
      </p:grpSpPr>
      <p:sp>
        <p:nvSpPr>
          <p:cNvPr id="534" name="Google Shape;534;p8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8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 name="Google Shape;536;p8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537" name="Google Shape;537;p8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URI</a:t>
            </a:r>
            <a:r>
              <a:rPr lang="en" sz="2000">
                <a:solidFill>
                  <a:schemeClr val="dk1"/>
                </a:solidFill>
              </a:rPr>
              <a:t> stands for </a:t>
            </a:r>
            <a:r>
              <a:rPr b="1" lang="en" sz="2000">
                <a:solidFill>
                  <a:schemeClr val="dk1"/>
                </a:solidFill>
              </a:rPr>
              <a:t>Uniform Resource Identifier</a:t>
            </a:r>
            <a:r>
              <a:rPr lang="en" sz="2000">
                <a:solidFill>
                  <a:schemeClr val="dk1"/>
                </a:solidFill>
              </a:rPr>
              <a:t>.</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A URL defines the full address to identify a resource anywhere on the web and can have different protocols; for example,  URLs include locations as well as the protocols to retrieve resources.</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A URI, on the other hand, can also indicate a resource at the current domain/server. So, it needs less information to be found.</a:t>
            </a:r>
            <a:endParaRPr sz="20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1" name="Shape 541"/>
        <p:cNvGrpSpPr/>
        <p:nvPr/>
      </p:nvGrpSpPr>
      <p:grpSpPr>
        <a:xfrm>
          <a:off x="0" y="0"/>
          <a:ext cx="0" cy="0"/>
          <a:chOff x="0" y="0"/>
          <a:chExt cx="0" cy="0"/>
        </a:xfrm>
      </p:grpSpPr>
      <p:sp>
        <p:nvSpPr>
          <p:cNvPr id="542" name="Google Shape;542;p8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3" name="Google Shape;543;p8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4" name="Google Shape;544;p8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pic>
        <p:nvPicPr>
          <p:cNvPr id="545" name="Google Shape;545;p81"/>
          <p:cNvPicPr preferRelativeResize="0"/>
          <p:nvPr/>
        </p:nvPicPr>
        <p:blipFill>
          <a:blip r:embed="rId4">
            <a:alphaModFix/>
          </a:blip>
          <a:stretch>
            <a:fillRect/>
          </a:stretch>
        </p:blipFill>
        <p:spPr>
          <a:xfrm>
            <a:off x="375750" y="636900"/>
            <a:ext cx="8392507" cy="45065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9" name="Shape 549"/>
        <p:cNvGrpSpPr/>
        <p:nvPr/>
      </p:nvGrpSpPr>
      <p:grpSpPr>
        <a:xfrm>
          <a:off x="0" y="0"/>
          <a:ext cx="0" cy="0"/>
          <a:chOff x="0" y="0"/>
          <a:chExt cx="0" cy="0"/>
        </a:xfrm>
      </p:grpSpPr>
      <p:sp>
        <p:nvSpPr>
          <p:cNvPr id="550" name="Google Shape;550;p8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1" name="Google Shape;551;p8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2" name="Google Shape;552;p8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pic>
        <p:nvPicPr>
          <p:cNvPr id="553" name="Google Shape;553;p82"/>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7" name="Shape 557"/>
        <p:cNvGrpSpPr/>
        <p:nvPr/>
      </p:nvGrpSpPr>
      <p:grpSpPr>
        <a:xfrm>
          <a:off x="0" y="0"/>
          <a:ext cx="0" cy="0"/>
          <a:chOff x="0" y="0"/>
          <a:chExt cx="0" cy="0"/>
        </a:xfrm>
      </p:grpSpPr>
      <p:sp>
        <p:nvSpPr>
          <p:cNvPr id="558" name="Google Shape;558;p8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9" name="Google Shape;559;p8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0" name="Google Shape;560;p8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561" name="Google Shape;561;p8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There is also a </a:t>
            </a:r>
            <a:r>
              <a:rPr lang="en" sz="2000">
                <a:solidFill>
                  <a:schemeClr val="dk1"/>
                </a:solidFill>
              </a:rPr>
              <a:t>new terminology </a:t>
            </a:r>
            <a:r>
              <a:rPr b="1" lang="en" sz="2000">
                <a:solidFill>
                  <a:schemeClr val="dk1"/>
                </a:solidFill>
              </a:rPr>
              <a:t>URN(Uniform Resource Name) </a:t>
            </a:r>
            <a:r>
              <a:rPr lang="en" sz="2000">
                <a:solidFill>
                  <a:schemeClr val="dk1"/>
                </a:solidFill>
              </a:rPr>
              <a:t>that gives the name of the resource but not the location.</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So overall, URI identifies a resource and that identification can be based on location or name. If the identification is based on </a:t>
            </a:r>
            <a:r>
              <a:rPr b="1" lang="en" sz="2000">
                <a:solidFill>
                  <a:schemeClr val="dk1"/>
                </a:solidFill>
              </a:rPr>
              <a:t>location</a:t>
            </a:r>
            <a:r>
              <a:rPr lang="en" sz="2000">
                <a:solidFill>
                  <a:schemeClr val="dk1"/>
                </a:solidFill>
              </a:rPr>
              <a:t>, it becomes </a:t>
            </a:r>
            <a:r>
              <a:rPr b="1" lang="en" sz="2000">
                <a:solidFill>
                  <a:schemeClr val="dk1"/>
                </a:solidFill>
              </a:rPr>
              <a:t>URL</a:t>
            </a:r>
            <a:r>
              <a:rPr lang="en" sz="2000">
                <a:solidFill>
                  <a:schemeClr val="dk1"/>
                </a:solidFill>
              </a:rPr>
              <a:t> and if it is identified by just its </a:t>
            </a:r>
            <a:r>
              <a:rPr b="1" lang="en" sz="2000">
                <a:solidFill>
                  <a:schemeClr val="dk1"/>
                </a:solidFill>
              </a:rPr>
              <a:t>name</a:t>
            </a:r>
            <a:r>
              <a:rPr lang="en" sz="2000">
                <a:solidFill>
                  <a:schemeClr val="dk1"/>
                </a:solidFill>
              </a:rPr>
              <a:t>, it becomes </a:t>
            </a:r>
            <a:r>
              <a:rPr b="1" lang="en" sz="2000">
                <a:solidFill>
                  <a:schemeClr val="dk1"/>
                </a:solidFill>
              </a:rPr>
              <a:t>URN</a:t>
            </a:r>
            <a:r>
              <a:rPr lang="en" sz="2000">
                <a:solidFill>
                  <a:schemeClr val="dk1"/>
                </a:solidFill>
              </a:rPr>
              <a:t>.</a:t>
            </a:r>
            <a:endParaRPr sz="2000">
              <a:solidFill>
                <a:schemeClr val="dk1"/>
              </a:solidFill>
            </a:endParaRPr>
          </a:p>
          <a:p>
            <a:pPr indent="0" lvl="0" marL="0" rtl="0" algn="l">
              <a:lnSpc>
                <a:spcPct val="115000"/>
              </a:lnSpc>
              <a:spcBef>
                <a:spcPts val="1200"/>
              </a:spcBef>
              <a:spcAft>
                <a:spcPts val="1200"/>
              </a:spcAft>
              <a:buNone/>
            </a:pPr>
            <a:r>
              <a:t/>
            </a:r>
            <a:endParaRPr b="1" sz="20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5" name="Shape 565"/>
        <p:cNvGrpSpPr/>
        <p:nvPr/>
      </p:nvGrpSpPr>
      <p:grpSpPr>
        <a:xfrm>
          <a:off x="0" y="0"/>
          <a:ext cx="0" cy="0"/>
          <a:chOff x="0" y="0"/>
          <a:chExt cx="0" cy="0"/>
        </a:xfrm>
      </p:grpSpPr>
      <p:sp>
        <p:nvSpPr>
          <p:cNvPr id="566" name="Google Shape;566;p8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7" name="Google Shape;567;p8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8" name="Google Shape;568;p8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569" name="Google Shape;569;p8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To summarise, URIs can be classified as names (URNs), or  as locators (URLs) , or as both. A URN functions as a person’s name, while a URL resembles that person’s address. In other words, the URN defines the identity of an item, while the URL provides the method for finding it.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For example of </a:t>
            </a:r>
            <a:r>
              <a:rPr b="1" lang="en" sz="2000">
                <a:solidFill>
                  <a:schemeClr val="dk1"/>
                </a:solidFill>
              </a:rPr>
              <a:t>https://www.upgrad.com/blog</a:t>
            </a:r>
            <a:r>
              <a:rPr lang="en" sz="2000">
                <a:solidFill>
                  <a:schemeClr val="dk1"/>
                </a:solidFill>
              </a:rPr>
              <a:t> in which:</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https://www.upgrad.com/blog</a:t>
            </a:r>
            <a:r>
              <a:rPr lang="en" sz="2000">
                <a:solidFill>
                  <a:schemeClr val="dk1"/>
                </a:solidFill>
              </a:rPr>
              <a:t> is both URL and URI.</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www.upgrad.com/blog</a:t>
            </a:r>
            <a:r>
              <a:rPr lang="en" sz="2000">
                <a:solidFill>
                  <a:schemeClr val="dk1"/>
                </a:solidFill>
              </a:rPr>
              <a:t> is only URI</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blog</a:t>
            </a:r>
            <a:r>
              <a:rPr lang="en" sz="2000">
                <a:solidFill>
                  <a:schemeClr val="dk1"/>
                </a:solidFill>
              </a:rPr>
              <a:t> is both URN and URI</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3" name="Shape 573"/>
        <p:cNvGrpSpPr/>
        <p:nvPr/>
      </p:nvGrpSpPr>
      <p:grpSpPr>
        <a:xfrm>
          <a:off x="0" y="0"/>
          <a:ext cx="0" cy="0"/>
          <a:chOff x="0" y="0"/>
          <a:chExt cx="0" cy="0"/>
        </a:xfrm>
      </p:grpSpPr>
      <p:sp>
        <p:nvSpPr>
          <p:cNvPr id="574" name="Google Shape;574;p8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5" name="Google Shape;575;p8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6" name="Google Shape;576;p8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Protocol</a:t>
            </a:r>
            <a:endParaRPr b="0" i="0" sz="3000" u="none" cap="none" strike="noStrike">
              <a:solidFill>
                <a:srgbClr val="FFFFFF"/>
              </a:solidFill>
              <a:latin typeface="Calibri"/>
              <a:ea typeface="Calibri"/>
              <a:cs typeface="Calibri"/>
              <a:sym typeface="Calibri"/>
            </a:endParaRPr>
          </a:p>
        </p:txBody>
      </p:sp>
      <p:sp>
        <p:nvSpPr>
          <p:cNvPr id="577" name="Google Shape;577;p8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So, URL can be considered as a subset of URI, in the sense that all URLs are URIs, but not the other way around.  Similarly, URN can also be considered as URI but not the other way round.</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3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 name="Google Shape;151;p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 name="Google Shape;152;p3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53" name="Google Shape;153;p3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Monolithic web application:</a:t>
            </a:r>
            <a:endParaRPr b="1" sz="2000">
              <a:solidFill>
                <a:schemeClr val="dk1"/>
              </a:solidFill>
            </a:endParaRPr>
          </a:p>
          <a:p>
            <a:pPr indent="0" lvl="0" marL="0" rtl="0" algn="l">
              <a:lnSpc>
                <a:spcPct val="115000"/>
              </a:lnSpc>
              <a:spcBef>
                <a:spcPts val="1200"/>
              </a:spcBef>
              <a:spcAft>
                <a:spcPts val="0"/>
              </a:spcAft>
              <a:buNone/>
            </a:pPr>
            <a:r>
              <a:rPr lang="en" sz="2000">
                <a:solidFill>
                  <a:schemeClr val="dk1"/>
                </a:solidFill>
              </a:rPr>
              <a:t>Monolithic applications are applications having a single code base or single executable file. All three components of the application such as the database, client-side UI and server-side business logic are integrated as a single unit. So, if you need to change even a single part, you need to build the complete application again.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This makes our code coupled and can prove to be very difficult to scale in future as it is insusceptible to change.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1" name="Shape 581"/>
        <p:cNvGrpSpPr/>
        <p:nvPr/>
      </p:nvGrpSpPr>
      <p:grpSpPr>
        <a:xfrm>
          <a:off x="0" y="0"/>
          <a:ext cx="0" cy="0"/>
          <a:chOff x="0" y="0"/>
          <a:chExt cx="0" cy="0"/>
        </a:xfrm>
      </p:grpSpPr>
      <p:sp>
        <p:nvSpPr>
          <p:cNvPr id="582" name="Google Shape;582;p8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3" name="Google Shape;583;p8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4" name="Google Shape;584;p8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sp>
        <p:nvSpPr>
          <p:cNvPr id="585" name="Google Shape;585;p8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primary job of a URL is to reveal the identity of a particular host with which you want to communicate, but the message sent to the host is specified via HTTP requests.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So, whenever you enter any URL in the address bar of your browser, the browser translates that URL into a request message according to the specified protocol and then sends it to the server.</a:t>
            </a:r>
            <a:endParaRPr sz="20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9" name="Shape 589"/>
        <p:cNvGrpSpPr/>
        <p:nvPr/>
      </p:nvGrpSpPr>
      <p:grpSpPr>
        <a:xfrm>
          <a:off x="0" y="0"/>
          <a:ext cx="0" cy="0"/>
          <a:chOff x="0" y="0"/>
          <a:chExt cx="0" cy="0"/>
        </a:xfrm>
      </p:grpSpPr>
      <p:sp>
        <p:nvSpPr>
          <p:cNvPr id="590" name="Google Shape;590;p8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1" name="Google Shape;591;p8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2" name="Google Shape;592;p8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sp>
        <p:nvSpPr>
          <p:cNvPr id="593" name="Google Shape;593;p8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There are many predefined HTTP methods that can be used while sending a HTTP requests. These HTTP requests or methods are termed as HTTP verbs which form the second pillar of HTTP protocol.</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Most common HTTP methods:</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GET</a:t>
            </a:r>
            <a:r>
              <a:rPr lang="en" sz="2000">
                <a:solidFill>
                  <a:schemeClr val="dk1"/>
                </a:solidFill>
              </a:rPr>
              <a:t> :asks the server to retrieve a resource. You can think of a resource as some data or file on the server</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POST</a:t>
            </a:r>
            <a:r>
              <a:rPr lang="en" sz="2000">
                <a:solidFill>
                  <a:schemeClr val="dk1"/>
                </a:solidFill>
              </a:rPr>
              <a:t> : asks the server to create a new resource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PUT</a:t>
            </a:r>
            <a:r>
              <a:rPr lang="en" sz="2000">
                <a:solidFill>
                  <a:schemeClr val="dk1"/>
                </a:solidFill>
              </a:rPr>
              <a:t>: asks the server to update a resource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DELETE</a:t>
            </a:r>
            <a:r>
              <a:rPr lang="en" sz="2000">
                <a:solidFill>
                  <a:schemeClr val="dk1"/>
                </a:solidFill>
              </a:rPr>
              <a:t>: asks the server to delete a resource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PATCH</a:t>
            </a:r>
            <a:r>
              <a:rPr lang="en" sz="2000">
                <a:solidFill>
                  <a:schemeClr val="dk1"/>
                </a:solidFill>
              </a:rPr>
              <a:t>: used to update a portion of an already existing resource</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7" name="Shape 597"/>
        <p:cNvGrpSpPr/>
        <p:nvPr/>
      </p:nvGrpSpPr>
      <p:grpSpPr>
        <a:xfrm>
          <a:off x="0" y="0"/>
          <a:ext cx="0" cy="0"/>
          <a:chOff x="0" y="0"/>
          <a:chExt cx="0" cy="0"/>
        </a:xfrm>
      </p:grpSpPr>
      <p:sp>
        <p:nvSpPr>
          <p:cNvPr id="598" name="Google Shape;598;p8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9" name="Google Shape;599;p8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0" name="Google Shape;600;p8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sp>
        <p:nvSpPr>
          <p:cNvPr id="601" name="Google Shape;601;p8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Two different categorisation of HTTP methods:</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Safe</a:t>
            </a:r>
            <a:r>
              <a:rPr lang="en" sz="2000">
                <a:solidFill>
                  <a:schemeClr val="dk1"/>
                </a:solidFill>
              </a:rPr>
              <a:t>: </a:t>
            </a:r>
            <a:r>
              <a:rPr lang="en" sz="2000">
                <a:solidFill>
                  <a:schemeClr val="dk1"/>
                </a:solidFill>
              </a:rPr>
              <a:t>An HTTP method is </a:t>
            </a:r>
            <a:r>
              <a:rPr b="1" lang="en" sz="2000">
                <a:solidFill>
                  <a:schemeClr val="dk1"/>
                </a:solidFill>
              </a:rPr>
              <a:t>safe</a:t>
            </a:r>
            <a:r>
              <a:rPr lang="en" sz="2000">
                <a:solidFill>
                  <a:schemeClr val="dk1"/>
                </a:solidFill>
              </a:rPr>
              <a:t> if it doesn't alter the state of the server. In other words, a method is safe if it leads to a read-only operation.</a:t>
            </a:r>
            <a:r>
              <a:rPr lang="en" sz="2000">
                <a:solidFill>
                  <a:schemeClr val="dk1"/>
                </a:solidFill>
              </a:rPr>
              <a:t> So, GET is safe, while PUT,POST,DELETE PATCH are not.</a:t>
            </a:r>
            <a:r>
              <a:rPr lang="en" sz="2000">
                <a:solidFill>
                  <a:schemeClr val="dk1"/>
                </a:solidFill>
              </a:rPr>
              <a:t>All safe methods are also idempotent.</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Idempotent</a:t>
            </a:r>
            <a:r>
              <a:rPr lang="en" sz="2000">
                <a:solidFill>
                  <a:schemeClr val="dk1"/>
                </a:solidFill>
              </a:rPr>
              <a:t>: </a:t>
            </a:r>
            <a:r>
              <a:rPr lang="en" sz="2000">
                <a:solidFill>
                  <a:schemeClr val="dk1"/>
                </a:solidFill>
              </a:rPr>
              <a:t>An HTTP method is </a:t>
            </a:r>
            <a:r>
              <a:rPr b="1" lang="en" sz="2000">
                <a:solidFill>
                  <a:schemeClr val="dk1"/>
                </a:solidFill>
              </a:rPr>
              <a:t>idempotent</a:t>
            </a:r>
            <a:r>
              <a:rPr lang="en" sz="2000">
                <a:solidFill>
                  <a:schemeClr val="dk1"/>
                </a:solidFill>
              </a:rPr>
              <a:t> if an identical request can be made once or several times in a row with the same effect while leaving the server in the same state. In other words, an idempotent method should not have any side-effects (except for keeping statistics).</a:t>
            </a:r>
            <a:r>
              <a:rPr lang="en" sz="2000">
                <a:solidFill>
                  <a:schemeClr val="dk1"/>
                </a:solidFill>
              </a:rPr>
              <a:t> GET, PUT, DELETE methods are idempotent.</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5" name="Shape 605"/>
        <p:cNvGrpSpPr/>
        <p:nvPr/>
      </p:nvGrpSpPr>
      <p:grpSpPr>
        <a:xfrm>
          <a:off x="0" y="0"/>
          <a:ext cx="0" cy="0"/>
          <a:chOff x="0" y="0"/>
          <a:chExt cx="0" cy="0"/>
        </a:xfrm>
      </p:grpSpPr>
      <p:sp>
        <p:nvSpPr>
          <p:cNvPr id="606" name="Google Shape;606;p8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7" name="Google Shape;607;p8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8" name="Google Shape;608;p8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sp>
        <p:nvSpPr>
          <p:cNvPr id="609" name="Google Shape;609;p8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An HTTP request generally consists of the following parts. </a:t>
            </a:r>
            <a:r>
              <a:rPr lang="en" sz="2000">
                <a:solidFill>
                  <a:schemeClr val="dk1"/>
                </a:solidFill>
              </a:rPr>
              <a:t>The representation of these may be different at different places.</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The request line: </a:t>
            </a:r>
            <a:r>
              <a:rPr lang="en" sz="2000">
                <a:solidFill>
                  <a:schemeClr val="dk1"/>
                </a:solidFill>
              </a:rPr>
              <a:t>&lt;The URL and the request method&gt;</a:t>
            </a:r>
            <a:endParaRPr sz="2000">
              <a:solidFill>
                <a:schemeClr val="dk1"/>
              </a:solidFill>
            </a:endParaRPr>
          </a:p>
          <a:p>
            <a:pPr indent="-355600" lvl="1" marL="914400" rtl="0" algn="l">
              <a:lnSpc>
                <a:spcPct val="115000"/>
              </a:lnSpc>
              <a:spcBef>
                <a:spcPts val="0"/>
              </a:spcBef>
              <a:spcAft>
                <a:spcPts val="0"/>
              </a:spcAft>
              <a:buClr>
                <a:schemeClr val="dk1"/>
              </a:buClr>
              <a:buSzPts val="2000"/>
              <a:buAutoNum type="arabicPeriod"/>
            </a:pPr>
            <a:r>
              <a:rPr lang="en" sz="2000">
                <a:solidFill>
                  <a:schemeClr val="dk1"/>
                </a:solidFill>
              </a:rPr>
              <a:t>This tells the server what type of request is being sent (indicated by HTTP verbs)</a:t>
            </a:r>
            <a:endParaRPr sz="2000">
              <a:solidFill>
                <a:schemeClr val="dk1"/>
              </a:solidFill>
            </a:endParaRPr>
          </a:p>
          <a:p>
            <a:pPr indent="-355600" lvl="1" marL="914400" rtl="0" algn="l">
              <a:lnSpc>
                <a:spcPct val="115000"/>
              </a:lnSpc>
              <a:spcBef>
                <a:spcPts val="0"/>
              </a:spcBef>
              <a:spcAft>
                <a:spcPts val="0"/>
              </a:spcAft>
              <a:buClr>
                <a:schemeClr val="dk1"/>
              </a:buClr>
              <a:buSzPts val="2000"/>
              <a:buAutoNum type="arabicPeriod"/>
            </a:pPr>
            <a:r>
              <a:rPr lang="en" sz="2000">
                <a:solidFill>
                  <a:schemeClr val="dk1"/>
                </a:solidFill>
              </a:rPr>
              <a:t>This also tells the server what resource it's looking for</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The header:</a:t>
            </a:r>
            <a:endParaRPr b="1" sz="2000">
              <a:solidFill>
                <a:schemeClr val="dk1"/>
              </a:solidFill>
            </a:endParaRPr>
          </a:p>
          <a:p>
            <a:pPr indent="-355600" lvl="1" marL="914400" rtl="0" algn="l">
              <a:lnSpc>
                <a:spcPct val="115000"/>
              </a:lnSpc>
              <a:spcBef>
                <a:spcPts val="0"/>
              </a:spcBef>
              <a:spcAft>
                <a:spcPts val="0"/>
              </a:spcAft>
              <a:buClr>
                <a:schemeClr val="dk1"/>
              </a:buClr>
              <a:buSzPts val="2000"/>
              <a:buAutoNum type="arabicPeriod"/>
            </a:pPr>
            <a:r>
              <a:rPr lang="en" sz="2000">
                <a:solidFill>
                  <a:schemeClr val="dk1"/>
                </a:solidFill>
              </a:rPr>
              <a:t>This sends the server additional information, such as the identity of the client (e.g. Chrome/Firefox) sending the reques</a:t>
            </a:r>
            <a:r>
              <a:rPr lang="en" sz="2000">
                <a:solidFill>
                  <a:schemeClr val="dk1"/>
                </a:solidFill>
              </a:rPr>
              <a:t>t.</a:t>
            </a:r>
            <a:endParaRPr sz="20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3" name="Shape 613"/>
        <p:cNvGrpSpPr/>
        <p:nvPr/>
      </p:nvGrpSpPr>
      <p:grpSpPr>
        <a:xfrm>
          <a:off x="0" y="0"/>
          <a:ext cx="0" cy="0"/>
          <a:chOff x="0" y="0"/>
          <a:chExt cx="0" cy="0"/>
        </a:xfrm>
      </p:grpSpPr>
      <p:sp>
        <p:nvSpPr>
          <p:cNvPr id="614" name="Google Shape;614;p9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5" name="Google Shape;615;p9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6" name="Google Shape;616;p9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sp>
        <p:nvSpPr>
          <p:cNvPr id="617" name="Google Shape;617;p9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The body:</a:t>
            </a:r>
            <a:endParaRPr b="1"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This contains the message or the data. For example, if you are requesting the details of a user and making a GET request, the user details will actually be included in the message body.</a:t>
            </a:r>
            <a:endParaRPr b="1" sz="20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1" name="Shape 621"/>
        <p:cNvGrpSpPr/>
        <p:nvPr/>
      </p:nvGrpSpPr>
      <p:grpSpPr>
        <a:xfrm>
          <a:off x="0" y="0"/>
          <a:ext cx="0" cy="0"/>
          <a:chOff x="0" y="0"/>
          <a:chExt cx="0" cy="0"/>
        </a:xfrm>
      </p:grpSpPr>
      <p:sp>
        <p:nvSpPr>
          <p:cNvPr id="622" name="Google Shape;622;p9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3" name="Google Shape;623;p9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4" name="Google Shape;624;p9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sp>
        <p:nvSpPr>
          <p:cNvPr id="625" name="Google Shape;625;p9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What happens when a request reaches the server. When a request message reaches the server, the server interprets it. If the request cannot be satisfied, it returns an error message. If the request can be met, the server —</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Maps the request to a file under the server's document directory and returns the file requested to the client, or</a:t>
            </a:r>
            <a:endParaRPr b="1"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Maps the request to a program or function present in the server, runs the program, and then returns the output of that program to the client</a:t>
            </a:r>
            <a:endParaRPr b="1" sz="2000">
              <a:solidFill>
                <a:schemeClr val="dk1"/>
              </a:solidFill>
            </a:endParaRPr>
          </a:p>
          <a:p>
            <a:pPr indent="0" lvl="0" marL="0" rtl="0" algn="l">
              <a:lnSpc>
                <a:spcPct val="115000"/>
              </a:lnSpc>
              <a:spcBef>
                <a:spcPts val="1200"/>
              </a:spcBef>
              <a:spcAft>
                <a:spcPts val="1200"/>
              </a:spcAft>
              <a:buNone/>
            </a:pPr>
            <a:r>
              <a:t/>
            </a:r>
            <a:endParaRPr b="1" sz="20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9" name="Shape 629"/>
        <p:cNvGrpSpPr/>
        <p:nvPr/>
      </p:nvGrpSpPr>
      <p:grpSpPr>
        <a:xfrm>
          <a:off x="0" y="0"/>
          <a:ext cx="0" cy="0"/>
          <a:chOff x="0" y="0"/>
          <a:chExt cx="0" cy="0"/>
        </a:xfrm>
      </p:grpSpPr>
      <p:sp>
        <p:nvSpPr>
          <p:cNvPr id="630" name="Google Shape;630;p9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1" name="Google Shape;631;p9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9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sp>
        <p:nvSpPr>
          <p:cNvPr id="633" name="Google Shape;633;p9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The response from the server is accompanied by a status code. This status code is important as it tells the client how to interpret the server response. Here are some of the common status codes -</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1XX</a:t>
            </a:r>
            <a:r>
              <a:rPr lang="en" sz="2000">
                <a:solidFill>
                  <a:schemeClr val="dk1"/>
                </a:solidFill>
              </a:rPr>
              <a:t> - informational</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2XX</a:t>
            </a:r>
            <a:r>
              <a:rPr lang="en" sz="2000">
                <a:solidFill>
                  <a:schemeClr val="dk1"/>
                </a:solidFill>
              </a:rPr>
              <a:t> - success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3XX</a:t>
            </a:r>
            <a:r>
              <a:rPr lang="en" sz="2000">
                <a:solidFill>
                  <a:schemeClr val="dk1"/>
                </a:solidFill>
              </a:rPr>
              <a:t> - redirection</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4XX</a:t>
            </a:r>
            <a:r>
              <a:rPr lang="en" sz="2000">
                <a:solidFill>
                  <a:schemeClr val="dk1"/>
                </a:solidFill>
              </a:rPr>
              <a:t> - client error</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5XX</a:t>
            </a:r>
            <a:r>
              <a:rPr lang="en" sz="2000">
                <a:solidFill>
                  <a:schemeClr val="dk1"/>
                </a:solidFill>
              </a:rPr>
              <a:t> - server error</a:t>
            </a:r>
            <a:endParaRPr sz="20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7" name="Shape 637"/>
        <p:cNvGrpSpPr/>
        <p:nvPr/>
      </p:nvGrpSpPr>
      <p:grpSpPr>
        <a:xfrm>
          <a:off x="0" y="0"/>
          <a:ext cx="0" cy="0"/>
          <a:chOff x="0" y="0"/>
          <a:chExt cx="0" cy="0"/>
        </a:xfrm>
      </p:grpSpPr>
      <p:sp>
        <p:nvSpPr>
          <p:cNvPr id="638" name="Google Shape;638;p9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9" name="Google Shape;639;p9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p9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sp>
        <p:nvSpPr>
          <p:cNvPr id="641" name="Google Shape;641;p9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Some of the common HTTP status are:</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201</a:t>
            </a:r>
            <a:r>
              <a:rPr lang="en" sz="2000">
                <a:solidFill>
                  <a:schemeClr val="dk1"/>
                </a:solidFill>
              </a:rPr>
              <a:t> (CREATED)</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200</a:t>
            </a:r>
            <a:r>
              <a:rPr lang="en" sz="2000">
                <a:solidFill>
                  <a:schemeClr val="dk1"/>
                </a:solidFill>
              </a:rPr>
              <a:t> (OK)</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401</a:t>
            </a:r>
            <a:r>
              <a:rPr lang="en" sz="2000">
                <a:solidFill>
                  <a:schemeClr val="dk1"/>
                </a:solidFill>
              </a:rPr>
              <a:t> (UNAUTHORIZED)</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403</a:t>
            </a:r>
            <a:r>
              <a:rPr lang="en" sz="2000">
                <a:solidFill>
                  <a:schemeClr val="dk1"/>
                </a:solidFill>
              </a:rPr>
              <a:t> (FORBIDDEN)</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400</a:t>
            </a:r>
            <a:r>
              <a:rPr lang="en" sz="2000">
                <a:solidFill>
                  <a:schemeClr val="dk1"/>
                </a:solidFill>
              </a:rPr>
              <a:t> (BAD_REQUEST)</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404</a:t>
            </a:r>
            <a:r>
              <a:rPr lang="en" sz="2000">
                <a:solidFill>
                  <a:schemeClr val="dk1"/>
                </a:solidFill>
              </a:rPr>
              <a:t> (NOT_FOUND)</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500 </a:t>
            </a:r>
            <a:r>
              <a:rPr lang="en" sz="2000">
                <a:solidFill>
                  <a:schemeClr val="dk1"/>
                </a:solidFill>
              </a:rPr>
              <a:t>(INTERNAL_SERVER_ERROR)</a:t>
            </a:r>
            <a:endParaRPr sz="20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5" name="Shape 645"/>
        <p:cNvGrpSpPr/>
        <p:nvPr/>
      </p:nvGrpSpPr>
      <p:grpSpPr>
        <a:xfrm>
          <a:off x="0" y="0"/>
          <a:ext cx="0" cy="0"/>
          <a:chOff x="0" y="0"/>
          <a:chExt cx="0" cy="0"/>
        </a:xfrm>
      </p:grpSpPr>
      <p:sp>
        <p:nvSpPr>
          <p:cNvPr id="646" name="Google Shape;646;p9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7" name="Google Shape;647;p9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8" name="Google Shape;648;p9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pic>
        <p:nvPicPr>
          <p:cNvPr id="649" name="Google Shape;649;p94"/>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3" name="Shape 653"/>
        <p:cNvGrpSpPr/>
        <p:nvPr/>
      </p:nvGrpSpPr>
      <p:grpSpPr>
        <a:xfrm>
          <a:off x="0" y="0"/>
          <a:ext cx="0" cy="0"/>
          <a:chOff x="0" y="0"/>
          <a:chExt cx="0" cy="0"/>
        </a:xfrm>
      </p:grpSpPr>
      <p:sp>
        <p:nvSpPr>
          <p:cNvPr id="654" name="Google Shape;654;p9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5" name="Google Shape;655;p9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6" name="Google Shape;656;p9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pic>
        <p:nvPicPr>
          <p:cNvPr id="657" name="Google Shape;657;p95"/>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 name="Shape 157"/>
        <p:cNvGrpSpPr/>
        <p:nvPr/>
      </p:nvGrpSpPr>
      <p:grpSpPr>
        <a:xfrm>
          <a:off x="0" y="0"/>
          <a:ext cx="0" cy="0"/>
          <a:chOff x="0" y="0"/>
          <a:chExt cx="0" cy="0"/>
        </a:xfrm>
      </p:grpSpPr>
      <p:sp>
        <p:nvSpPr>
          <p:cNvPr id="158" name="Google Shape;158;p3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 name="Google Shape;159;p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 name="Google Shape;160;p3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61" name="Google Shape;161;p3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Suppose you as a developer, have developed a full fledged application for a client.</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Now the users of the application can be both browser based and mobile based.</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In this case you would have to develop same application for different systems which would have the same business logic but different backends.</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This doesn’t seem very optimized, does it?</a:t>
            </a:r>
            <a:endParaRPr sz="20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1" name="Shape 661"/>
        <p:cNvGrpSpPr/>
        <p:nvPr/>
      </p:nvGrpSpPr>
      <p:grpSpPr>
        <a:xfrm>
          <a:off x="0" y="0"/>
          <a:ext cx="0" cy="0"/>
          <a:chOff x="0" y="0"/>
          <a:chExt cx="0" cy="0"/>
        </a:xfrm>
      </p:grpSpPr>
      <p:sp>
        <p:nvSpPr>
          <p:cNvPr id="662" name="Google Shape;662;p9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3" name="Google Shape;663;p9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4" name="Google Shape;664;p9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pic>
        <p:nvPicPr>
          <p:cNvPr id="665" name="Google Shape;665;p96"/>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9" name="Shape 669"/>
        <p:cNvGrpSpPr/>
        <p:nvPr/>
      </p:nvGrpSpPr>
      <p:grpSpPr>
        <a:xfrm>
          <a:off x="0" y="0"/>
          <a:ext cx="0" cy="0"/>
          <a:chOff x="0" y="0"/>
          <a:chExt cx="0" cy="0"/>
        </a:xfrm>
      </p:grpSpPr>
      <p:sp>
        <p:nvSpPr>
          <p:cNvPr id="670" name="Google Shape;670;p9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1" name="Google Shape;671;p9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2" name="Google Shape;672;p9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pic>
        <p:nvPicPr>
          <p:cNvPr id="673" name="Google Shape;673;p97"/>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7" name="Shape 677"/>
        <p:cNvGrpSpPr/>
        <p:nvPr/>
      </p:nvGrpSpPr>
      <p:grpSpPr>
        <a:xfrm>
          <a:off x="0" y="0"/>
          <a:ext cx="0" cy="0"/>
          <a:chOff x="0" y="0"/>
          <a:chExt cx="0" cy="0"/>
        </a:xfrm>
      </p:grpSpPr>
      <p:sp>
        <p:nvSpPr>
          <p:cNvPr id="678" name="Google Shape;678;p9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9" name="Google Shape;679;p9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0" name="Google Shape;680;p9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pic>
        <p:nvPicPr>
          <p:cNvPr id="681" name="Google Shape;681;p98"/>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5" name="Shape 685"/>
        <p:cNvGrpSpPr/>
        <p:nvPr/>
      </p:nvGrpSpPr>
      <p:grpSpPr>
        <a:xfrm>
          <a:off x="0" y="0"/>
          <a:ext cx="0" cy="0"/>
          <a:chOff x="0" y="0"/>
          <a:chExt cx="0" cy="0"/>
        </a:xfrm>
      </p:grpSpPr>
      <p:sp>
        <p:nvSpPr>
          <p:cNvPr id="686" name="Google Shape;686;p9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7" name="Google Shape;687;p9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9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HTTP Request-Response</a:t>
            </a:r>
            <a:endParaRPr b="0" i="0" sz="3000" u="none" cap="none" strike="noStrike">
              <a:solidFill>
                <a:srgbClr val="FFFFFF"/>
              </a:solidFill>
              <a:latin typeface="Calibri"/>
              <a:ea typeface="Calibri"/>
              <a:cs typeface="Calibri"/>
              <a:sym typeface="Calibri"/>
            </a:endParaRPr>
          </a:p>
        </p:txBody>
      </p:sp>
      <p:pic>
        <p:nvPicPr>
          <p:cNvPr id="689" name="Google Shape;689;p99"/>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3" name="Shape 693"/>
        <p:cNvGrpSpPr/>
        <p:nvPr/>
      </p:nvGrpSpPr>
      <p:grpSpPr>
        <a:xfrm>
          <a:off x="0" y="0"/>
          <a:ext cx="0" cy="0"/>
          <a:chOff x="0" y="0"/>
          <a:chExt cx="0" cy="0"/>
        </a:xfrm>
      </p:grpSpPr>
      <p:sp>
        <p:nvSpPr>
          <p:cNvPr id="694" name="Google Shape;694;p10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5" name="Google Shape;695;p10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6" name="Google Shape;696;p10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Request-Response in JSON</a:t>
            </a:r>
            <a:endParaRPr b="0" i="0" sz="3000" u="none" cap="none" strike="noStrike">
              <a:solidFill>
                <a:srgbClr val="FFFFFF"/>
              </a:solidFill>
              <a:latin typeface="Calibri"/>
              <a:ea typeface="Calibri"/>
              <a:cs typeface="Calibri"/>
              <a:sym typeface="Calibri"/>
            </a:endParaRPr>
          </a:p>
        </p:txBody>
      </p:sp>
      <p:sp>
        <p:nvSpPr>
          <p:cNvPr id="697" name="Google Shape;697;p10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JSON or JavaScript Object Notation being lighter and less verbose</a:t>
            </a:r>
            <a:r>
              <a:rPr lang="en" sz="2000">
                <a:solidFill>
                  <a:schemeClr val="dk1"/>
                </a:solidFill>
              </a:rPr>
              <a:t> has become most popular format for transferring data these days.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It can be visualised similar to a hashmap or hashtable, where you represent data in key-value pairs.</a:t>
            </a:r>
            <a:endParaRPr sz="20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1" name="Shape 701"/>
        <p:cNvGrpSpPr/>
        <p:nvPr/>
      </p:nvGrpSpPr>
      <p:grpSpPr>
        <a:xfrm>
          <a:off x="0" y="0"/>
          <a:ext cx="0" cy="0"/>
          <a:chOff x="0" y="0"/>
          <a:chExt cx="0" cy="0"/>
        </a:xfrm>
      </p:grpSpPr>
      <p:sp>
        <p:nvSpPr>
          <p:cNvPr id="702" name="Google Shape;702;p10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3" name="Google Shape;703;p10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4" name="Google Shape;704;p10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Request-Response in JSON</a:t>
            </a:r>
            <a:endParaRPr b="0" i="0" sz="3000" u="none" cap="none" strike="noStrike">
              <a:solidFill>
                <a:srgbClr val="FFFFFF"/>
              </a:solidFill>
              <a:latin typeface="Calibri"/>
              <a:ea typeface="Calibri"/>
              <a:cs typeface="Calibri"/>
              <a:sym typeface="Calibri"/>
            </a:endParaRPr>
          </a:p>
        </p:txBody>
      </p:sp>
      <p:sp>
        <p:nvSpPr>
          <p:cNvPr id="705" name="Google Shape;705;p10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Major data types that JSON supports are:</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integer</a:t>
            </a:r>
            <a:r>
              <a:rPr lang="en" sz="2000">
                <a:solidFill>
                  <a:schemeClr val="dk1"/>
                </a:solidFill>
              </a:rPr>
              <a:t>:- This data type is used for integral numbers. Floating point numbers and numbers as strings are rejected.</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number</a:t>
            </a:r>
            <a:r>
              <a:rPr lang="en" sz="2000">
                <a:solidFill>
                  <a:schemeClr val="dk1"/>
                </a:solidFill>
              </a:rPr>
              <a:t>:- This data type is used for any numeric type, either integers or floating point numbers.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string</a:t>
            </a:r>
            <a:r>
              <a:rPr lang="en" sz="2000">
                <a:solidFill>
                  <a:schemeClr val="dk1"/>
                </a:solidFill>
              </a:rPr>
              <a:t>:- This data type is used for a string of Unicode characters. Enclose the value in double quotes.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boolean</a:t>
            </a:r>
            <a:r>
              <a:rPr lang="en" sz="2000">
                <a:solidFill>
                  <a:schemeClr val="dk1"/>
                </a:solidFill>
              </a:rPr>
              <a:t>:- This data type is used for true/false value.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array</a:t>
            </a:r>
            <a:r>
              <a:rPr lang="en" sz="2000">
                <a:solidFill>
                  <a:schemeClr val="dk1"/>
                </a:solidFill>
              </a:rPr>
              <a:t>:- This data type contains an ordered list of 0 or more values. The value is wrapped in square brackets.</a:t>
            </a:r>
            <a:endParaRPr b="1" sz="20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9" name="Shape 709"/>
        <p:cNvGrpSpPr/>
        <p:nvPr/>
      </p:nvGrpSpPr>
      <p:grpSpPr>
        <a:xfrm>
          <a:off x="0" y="0"/>
          <a:ext cx="0" cy="0"/>
          <a:chOff x="0" y="0"/>
          <a:chExt cx="0" cy="0"/>
        </a:xfrm>
      </p:grpSpPr>
      <p:sp>
        <p:nvSpPr>
          <p:cNvPr id="710" name="Google Shape;710;p10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1" name="Google Shape;711;p10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2" name="Google Shape;712;p10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Request-Response in JSON</a:t>
            </a:r>
            <a:endParaRPr b="0" i="0" sz="3000" u="none" cap="none" strike="noStrike">
              <a:solidFill>
                <a:srgbClr val="FFFFFF"/>
              </a:solidFill>
              <a:latin typeface="Calibri"/>
              <a:ea typeface="Calibri"/>
              <a:cs typeface="Calibri"/>
              <a:sym typeface="Calibri"/>
            </a:endParaRPr>
          </a:p>
        </p:txBody>
      </p:sp>
      <p:sp>
        <p:nvSpPr>
          <p:cNvPr id="713" name="Google Shape;713;p10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Major data types that JSON supports are:</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object</a:t>
            </a:r>
            <a:r>
              <a:rPr lang="en" sz="2000">
                <a:solidFill>
                  <a:schemeClr val="dk1"/>
                </a:solidFill>
              </a:rPr>
              <a:t>:- This is  an unordered collection of key/value pairs. We can have multiple objects embedded in a JSON object.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null</a:t>
            </a:r>
            <a:r>
              <a:rPr lang="en" sz="2000">
                <a:solidFill>
                  <a:schemeClr val="dk1"/>
                </a:solidFill>
              </a:rPr>
              <a:t>:- This data type is used for null values.</a:t>
            </a:r>
            <a:endParaRPr b="1" sz="20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7" name="Shape 717"/>
        <p:cNvGrpSpPr/>
        <p:nvPr/>
      </p:nvGrpSpPr>
      <p:grpSpPr>
        <a:xfrm>
          <a:off x="0" y="0"/>
          <a:ext cx="0" cy="0"/>
          <a:chOff x="0" y="0"/>
          <a:chExt cx="0" cy="0"/>
        </a:xfrm>
      </p:grpSpPr>
      <p:sp>
        <p:nvSpPr>
          <p:cNvPr id="718" name="Google Shape;718;p10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9" name="Google Shape;719;p10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0" name="Google Shape;720;p10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Request-Response in JSON</a:t>
            </a:r>
            <a:endParaRPr b="0" i="0" sz="3000" u="none" cap="none" strike="noStrike">
              <a:solidFill>
                <a:srgbClr val="FFFFFF"/>
              </a:solidFill>
              <a:latin typeface="Calibri"/>
              <a:ea typeface="Calibri"/>
              <a:cs typeface="Calibri"/>
              <a:sym typeface="Calibri"/>
            </a:endParaRPr>
          </a:p>
        </p:txBody>
      </p:sp>
      <p:sp>
        <p:nvSpPr>
          <p:cNvPr id="721" name="Google Shape;721;p10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Some syntaxes that JSON follows are:</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It uses key/value pairs. {“name” : “JOSLYN”}</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uses double quotes around key and value.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The file type is “.json”</a:t>
            </a:r>
            <a:endParaRPr sz="20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5" name="Shape 725"/>
        <p:cNvGrpSpPr/>
        <p:nvPr/>
      </p:nvGrpSpPr>
      <p:grpSpPr>
        <a:xfrm>
          <a:off x="0" y="0"/>
          <a:ext cx="0" cy="0"/>
          <a:chOff x="0" y="0"/>
          <a:chExt cx="0" cy="0"/>
        </a:xfrm>
      </p:grpSpPr>
      <p:sp>
        <p:nvSpPr>
          <p:cNvPr id="726" name="Google Shape;726;p10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7" name="Google Shape;727;p10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8" name="Google Shape;728;p10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Request-Response in JSON</a:t>
            </a:r>
            <a:endParaRPr b="0" i="0" sz="3000" u="none" cap="none" strike="noStrike">
              <a:solidFill>
                <a:srgbClr val="FFFFFF"/>
              </a:solidFill>
              <a:latin typeface="Calibri"/>
              <a:ea typeface="Calibri"/>
              <a:cs typeface="Calibri"/>
              <a:sym typeface="Calibri"/>
            </a:endParaRPr>
          </a:p>
        </p:txBody>
      </p:sp>
      <p:pic>
        <p:nvPicPr>
          <p:cNvPr id="729" name="Google Shape;729;p104"/>
          <p:cNvPicPr preferRelativeResize="0"/>
          <p:nvPr/>
        </p:nvPicPr>
        <p:blipFill>
          <a:blip r:embed="rId4">
            <a:alphaModFix/>
          </a:blip>
          <a:stretch>
            <a:fillRect/>
          </a:stretch>
        </p:blipFill>
        <p:spPr>
          <a:xfrm>
            <a:off x="416063" y="636900"/>
            <a:ext cx="8311872" cy="45066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3" name="Shape 733"/>
        <p:cNvGrpSpPr/>
        <p:nvPr/>
      </p:nvGrpSpPr>
      <p:grpSpPr>
        <a:xfrm>
          <a:off x="0" y="0"/>
          <a:ext cx="0" cy="0"/>
          <a:chOff x="0" y="0"/>
          <a:chExt cx="0" cy="0"/>
        </a:xfrm>
      </p:grpSpPr>
      <p:sp>
        <p:nvSpPr>
          <p:cNvPr id="734" name="Google Shape;734;p10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5" name="Google Shape;735;p10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6" name="Google Shape;736;p10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Request-Response in JSON</a:t>
            </a:r>
            <a:endParaRPr b="0" i="0" sz="3000" u="none" cap="none" strike="noStrike">
              <a:solidFill>
                <a:srgbClr val="FFFFFF"/>
              </a:solidFill>
              <a:latin typeface="Calibri"/>
              <a:ea typeface="Calibri"/>
              <a:cs typeface="Calibri"/>
              <a:sym typeface="Calibri"/>
            </a:endParaRPr>
          </a:p>
        </p:txBody>
      </p:sp>
      <p:sp>
        <p:nvSpPr>
          <p:cNvPr id="737" name="Google Shape;737;p10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Some advantages of using the JSON format are:</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It is lightweight.</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is language-independent.</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is text-based and easy-to-read and write.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is parsed much more quickly than xml</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3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7" name="Google Shape;167;p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8" name="Google Shape;168;p3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pic>
        <p:nvPicPr>
          <p:cNvPr id="169" name="Google Shape;169;p34"/>
          <p:cNvPicPr preferRelativeResize="0"/>
          <p:nvPr/>
        </p:nvPicPr>
        <p:blipFill>
          <a:blip r:embed="rId4">
            <a:alphaModFix/>
          </a:blip>
          <a:stretch>
            <a:fillRect/>
          </a:stretch>
        </p:blipFill>
        <p:spPr>
          <a:xfrm>
            <a:off x="371675" y="636900"/>
            <a:ext cx="8400643" cy="4506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1" name="Shape 741"/>
        <p:cNvGrpSpPr/>
        <p:nvPr/>
      </p:nvGrpSpPr>
      <p:grpSpPr>
        <a:xfrm>
          <a:off x="0" y="0"/>
          <a:ext cx="0" cy="0"/>
          <a:chOff x="0" y="0"/>
          <a:chExt cx="0" cy="0"/>
        </a:xfrm>
      </p:grpSpPr>
      <p:sp>
        <p:nvSpPr>
          <p:cNvPr id="742" name="Google Shape;742;p10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10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 name="Google Shape;744;p10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Request-Response in JSON</a:t>
            </a:r>
            <a:endParaRPr b="0" i="0" sz="3000" u="none" cap="none" strike="noStrike">
              <a:solidFill>
                <a:srgbClr val="FFFFFF"/>
              </a:solidFill>
              <a:latin typeface="Calibri"/>
              <a:ea typeface="Calibri"/>
              <a:cs typeface="Calibri"/>
              <a:sym typeface="Calibri"/>
            </a:endParaRPr>
          </a:p>
        </p:txBody>
      </p:sp>
      <p:sp>
        <p:nvSpPr>
          <p:cNvPr id="745" name="Google Shape;745;p10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REST architecture is defined to treat every piece of content as a resource. The REST server simply provides access to the resources, and REST clients can modify these resources.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Each resource is identified by a URI. </a:t>
            </a:r>
            <a:r>
              <a:rPr b="1" lang="en" sz="2000">
                <a:solidFill>
                  <a:schemeClr val="dk1"/>
                </a:solidFill>
              </a:rPr>
              <a:t>REST uses various techniques to represent a resource such as Text, JSON, XML, etc. JSON is the most widely used technique to represent a resource. </a:t>
            </a:r>
            <a:endParaRPr b="1" sz="2000">
              <a:solidFill>
                <a:schemeClr val="dk1"/>
              </a:solidFill>
            </a:endParaRPr>
          </a:p>
          <a:p>
            <a:pPr indent="0" lvl="0" marL="0" rtl="0" algn="l">
              <a:lnSpc>
                <a:spcPct val="115000"/>
              </a:lnSpc>
              <a:spcBef>
                <a:spcPts val="1200"/>
              </a:spcBef>
              <a:spcAft>
                <a:spcPts val="1200"/>
              </a:spcAft>
              <a:buNone/>
            </a:pPr>
            <a:r>
              <a:rPr lang="en" sz="2000">
                <a:solidFill>
                  <a:schemeClr val="dk1"/>
                </a:solidFill>
              </a:rPr>
              <a:t>A resource in REST is similar to an object in Object-oriented programming and an entity in a database.</a:t>
            </a:r>
            <a:endParaRPr sz="20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9" name="Shape 749"/>
        <p:cNvGrpSpPr/>
        <p:nvPr/>
      </p:nvGrpSpPr>
      <p:grpSpPr>
        <a:xfrm>
          <a:off x="0" y="0"/>
          <a:ext cx="0" cy="0"/>
          <a:chOff x="0" y="0"/>
          <a:chExt cx="0" cy="0"/>
        </a:xfrm>
      </p:grpSpPr>
      <p:sp>
        <p:nvSpPr>
          <p:cNvPr id="750" name="Google Shape;750;p10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 name="Google Shape;751;p10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 name="Google Shape;752;p10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Web API</a:t>
            </a:r>
            <a:endParaRPr b="0" i="0" sz="3000" u="none" cap="none" strike="noStrike">
              <a:solidFill>
                <a:srgbClr val="FFFFFF"/>
              </a:solidFill>
              <a:latin typeface="Calibri"/>
              <a:ea typeface="Calibri"/>
              <a:cs typeface="Calibri"/>
              <a:sym typeface="Calibri"/>
            </a:endParaRPr>
          </a:p>
        </p:txBody>
      </p:sp>
      <p:sp>
        <p:nvSpPr>
          <p:cNvPr id="753" name="Google Shape;753;p10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An API is an interface that defines how applications will communicate with your server while a Web API is an interface for a web server or web browser. Web API concept is limited to web development.</a:t>
            </a:r>
            <a:endParaRPr sz="20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7" name="Shape 757"/>
        <p:cNvGrpSpPr/>
        <p:nvPr/>
      </p:nvGrpSpPr>
      <p:grpSpPr>
        <a:xfrm>
          <a:off x="0" y="0"/>
          <a:ext cx="0" cy="0"/>
          <a:chOff x="0" y="0"/>
          <a:chExt cx="0" cy="0"/>
        </a:xfrm>
      </p:grpSpPr>
      <p:sp>
        <p:nvSpPr>
          <p:cNvPr id="758" name="Google Shape;758;p10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 name="Google Shape;759;p10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 name="Google Shape;760;p10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Web API</a:t>
            </a:r>
            <a:endParaRPr b="0" i="0" sz="3000" u="none" cap="none" strike="noStrike">
              <a:solidFill>
                <a:srgbClr val="FFFFFF"/>
              </a:solidFill>
              <a:latin typeface="Calibri"/>
              <a:ea typeface="Calibri"/>
              <a:cs typeface="Calibri"/>
              <a:sym typeface="Calibri"/>
            </a:endParaRPr>
          </a:p>
        </p:txBody>
      </p:sp>
      <p:pic>
        <p:nvPicPr>
          <p:cNvPr id="761" name="Google Shape;761;p108"/>
          <p:cNvPicPr preferRelativeResize="0"/>
          <p:nvPr/>
        </p:nvPicPr>
        <p:blipFill>
          <a:blip r:embed="rId4">
            <a:alphaModFix/>
          </a:blip>
          <a:stretch>
            <a:fillRect/>
          </a:stretch>
        </p:blipFill>
        <p:spPr>
          <a:xfrm>
            <a:off x="396000" y="636900"/>
            <a:ext cx="8352005" cy="4506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5" name="Shape 765"/>
        <p:cNvGrpSpPr/>
        <p:nvPr/>
      </p:nvGrpSpPr>
      <p:grpSpPr>
        <a:xfrm>
          <a:off x="0" y="0"/>
          <a:ext cx="0" cy="0"/>
          <a:chOff x="0" y="0"/>
          <a:chExt cx="0" cy="0"/>
        </a:xfrm>
      </p:grpSpPr>
      <p:sp>
        <p:nvSpPr>
          <p:cNvPr id="766" name="Google Shape;766;p10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7" name="Google Shape;767;p10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8" name="Google Shape;768;p10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Web API</a:t>
            </a:r>
            <a:endParaRPr b="0" i="0" sz="3000" u="none" cap="none" strike="noStrike">
              <a:solidFill>
                <a:srgbClr val="FFFFFF"/>
              </a:solidFill>
              <a:latin typeface="Calibri"/>
              <a:ea typeface="Calibri"/>
              <a:cs typeface="Calibri"/>
              <a:sym typeface="Calibri"/>
            </a:endParaRPr>
          </a:p>
        </p:txBody>
      </p:sp>
      <p:pic>
        <p:nvPicPr>
          <p:cNvPr id="769" name="Google Shape;769;p109"/>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3" name="Shape 773"/>
        <p:cNvGrpSpPr/>
        <p:nvPr/>
      </p:nvGrpSpPr>
      <p:grpSpPr>
        <a:xfrm>
          <a:off x="0" y="0"/>
          <a:ext cx="0" cy="0"/>
          <a:chOff x="0" y="0"/>
          <a:chExt cx="0" cy="0"/>
        </a:xfrm>
      </p:grpSpPr>
      <p:sp>
        <p:nvSpPr>
          <p:cNvPr id="774" name="Google Shape;774;p11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p11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6" name="Google Shape;776;p11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Web API</a:t>
            </a:r>
            <a:endParaRPr b="0" i="0" sz="3000" u="none" cap="none" strike="noStrike">
              <a:solidFill>
                <a:srgbClr val="FFFFFF"/>
              </a:solidFill>
              <a:latin typeface="Calibri"/>
              <a:ea typeface="Calibri"/>
              <a:cs typeface="Calibri"/>
              <a:sym typeface="Calibri"/>
            </a:endParaRPr>
          </a:p>
        </p:txBody>
      </p:sp>
      <p:sp>
        <p:nvSpPr>
          <p:cNvPr id="777" name="Google Shape;777;p11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Difference between Web API and Web Service are:</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Essentially, Web APIs are REST architecture based, while Web Service can be both SOAP or REST architecture based.</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In short, Restful web service can be called web api.</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In web api, the request response and everything else is the same; it is just a specific term representing Restful web service.</a:t>
            </a:r>
            <a:endParaRPr sz="2000">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81" name="Shape 781"/>
        <p:cNvGrpSpPr/>
        <p:nvPr/>
      </p:nvGrpSpPr>
      <p:grpSpPr>
        <a:xfrm>
          <a:off x="0" y="0"/>
          <a:ext cx="0" cy="0"/>
          <a:chOff x="0" y="0"/>
          <a:chExt cx="0" cy="0"/>
        </a:xfrm>
      </p:grpSpPr>
      <p:sp>
        <p:nvSpPr>
          <p:cNvPr id="782" name="Google Shape;782;p111"/>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3" name="Google Shape;783;p111"/>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784" name="Google Shape;784;p111"/>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5" name="Google Shape;785;p111"/>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2"/>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1" name="Google Shape;791;p112"/>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792" name="Google Shape;792;p112"/>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3" name="Google Shape;793;p112"/>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4" name="Google Shape;794;p112"/>
          <p:cNvSpPr txBox="1"/>
          <p:nvPr/>
        </p:nvSpPr>
        <p:spPr>
          <a:xfrm>
            <a:off x="781050" y="427275"/>
            <a:ext cx="2894700" cy="21957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Databases and ORMs</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2</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API endpoints -1</a:t>
            </a:r>
            <a:endParaRPr b="1" i="0" sz="1800" u="none" cap="none" strike="noStrike">
              <a:solidFill>
                <a:srgbClr val="FFFFFF"/>
              </a:solidFill>
              <a:latin typeface="Arial"/>
              <a:ea typeface="Arial"/>
              <a:cs typeface="Arial"/>
              <a:sym typeface="Arial"/>
            </a:endParaRPr>
          </a:p>
        </p:txBody>
      </p:sp>
      <p:sp>
        <p:nvSpPr>
          <p:cNvPr id="795" name="Google Shape;795;p112"/>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9" name="Shape 799"/>
        <p:cNvGrpSpPr/>
        <p:nvPr/>
      </p:nvGrpSpPr>
      <p:grpSpPr>
        <a:xfrm>
          <a:off x="0" y="0"/>
          <a:ext cx="0" cy="0"/>
          <a:chOff x="0" y="0"/>
          <a:chExt cx="0" cy="0"/>
        </a:xfrm>
      </p:grpSpPr>
      <p:sp>
        <p:nvSpPr>
          <p:cNvPr id="800" name="Google Shape;800;p11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1" name="Google Shape;801;p113"/>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02" name="Google Shape;802;p113"/>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803" name="Google Shape;803;p113"/>
          <p:cNvGraphicFramePr/>
          <p:nvPr/>
        </p:nvGraphicFramePr>
        <p:xfrm>
          <a:off x="461525" y="895750"/>
          <a:ext cx="3000000" cy="3000000"/>
        </p:xfrm>
        <a:graphic>
          <a:graphicData uri="http://schemas.openxmlformats.org/drawingml/2006/table">
            <a:tbl>
              <a:tblPr bandRow="1" firstRow="1">
                <a:noFill/>
                <a:tableStyleId>{FAFCEE7A-4BAA-4BCF-A6C5-C229A21ACBBB}</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88</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Introduction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89-92</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Getting started with project</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93-97</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Maven dependencies</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98-104</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Controller Class</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105-107</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Getting started with Databases</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108-113</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Service Module</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114-115</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Data Access Object</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116-130</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Implementing Controllers</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131-134</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7" name="Shape 807"/>
        <p:cNvGrpSpPr/>
        <p:nvPr/>
      </p:nvGrpSpPr>
      <p:grpSpPr>
        <a:xfrm>
          <a:off x="0" y="0"/>
          <a:ext cx="0" cy="0"/>
          <a:chOff x="0" y="0"/>
          <a:chExt cx="0" cy="0"/>
        </a:xfrm>
      </p:grpSpPr>
      <p:sp>
        <p:nvSpPr>
          <p:cNvPr id="808" name="Google Shape;808;p11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9" name="Google Shape;809;p114"/>
          <p:cNvSpPr txBox="1"/>
          <p:nvPr/>
        </p:nvSpPr>
        <p:spPr>
          <a:xfrm>
            <a:off x="507300" y="1179250"/>
            <a:ext cx="4821300" cy="3964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Introduction to API backend</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Getting Started with project</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Maven Dependencies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Controller Class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Getting Started with Databases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Service Module</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Data Access Object (DAO)</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Implementing Controllers</a:t>
            </a:r>
            <a:endParaRPr sz="2400">
              <a:latin typeface="Calibri"/>
              <a:ea typeface="Calibri"/>
              <a:cs typeface="Calibri"/>
              <a:sym typeface="Calibri"/>
            </a:endParaRPr>
          </a:p>
        </p:txBody>
      </p:sp>
      <p:sp>
        <p:nvSpPr>
          <p:cNvPr id="810" name="Google Shape;810;p11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1" name="Google Shape;811;p114"/>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5" name="Shape 815"/>
        <p:cNvGrpSpPr/>
        <p:nvPr/>
      </p:nvGrpSpPr>
      <p:grpSpPr>
        <a:xfrm>
          <a:off x="0" y="0"/>
          <a:ext cx="0" cy="0"/>
          <a:chOff x="0" y="0"/>
          <a:chExt cx="0" cy="0"/>
        </a:xfrm>
      </p:grpSpPr>
      <p:sp>
        <p:nvSpPr>
          <p:cNvPr id="816" name="Google Shape;816;p11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7" name="Google Shape;817;p11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8" name="Google Shape;818;p11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819" name="Google Shape;819;p11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 major advantage of using API endpoints as the backend is that it allows you to build different websites and applications on top of the same backend. </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This eliminates the need to create a different backend for different platforms; you can instead use the same backend API to build the applications on different platforms.</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Now we will learn how to develop backend API endpoints following the industry standards using a project called ‘Proman’.</a:t>
            </a:r>
            <a:endParaRPr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
        <p:nvSpPr>
          <p:cNvPr id="174" name="Google Shape;174;p3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p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 name="Google Shape;176;p3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pic>
        <p:nvPicPr>
          <p:cNvPr id="177" name="Google Shape;177;p35"/>
          <p:cNvPicPr preferRelativeResize="0"/>
          <p:nvPr/>
        </p:nvPicPr>
        <p:blipFill>
          <a:blip r:embed="rId4">
            <a:alphaModFix/>
          </a:blip>
          <a:stretch>
            <a:fillRect/>
          </a:stretch>
        </p:blipFill>
        <p:spPr>
          <a:xfrm>
            <a:off x="367600" y="636900"/>
            <a:ext cx="8408803" cy="45066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3" name="Shape 823"/>
        <p:cNvGrpSpPr/>
        <p:nvPr/>
      </p:nvGrpSpPr>
      <p:grpSpPr>
        <a:xfrm>
          <a:off x="0" y="0"/>
          <a:ext cx="0" cy="0"/>
          <a:chOff x="0" y="0"/>
          <a:chExt cx="0" cy="0"/>
        </a:xfrm>
      </p:grpSpPr>
      <p:sp>
        <p:nvSpPr>
          <p:cNvPr id="824" name="Google Shape;824;p11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5" name="Google Shape;825;p11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6" name="Google Shape;826;p11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827" name="Google Shape;827;p11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rPr>
              <a:t>What is an API endpoint?</a:t>
            </a:r>
            <a:endParaRPr b="1" sz="2000">
              <a:solidFill>
                <a:schemeClr val="dk1"/>
              </a:solidFill>
            </a:endParaRPr>
          </a:p>
          <a:p>
            <a:pPr indent="0" lvl="0" marL="0" rtl="0" algn="l">
              <a:lnSpc>
                <a:spcPct val="115000"/>
              </a:lnSpc>
              <a:spcBef>
                <a:spcPts val="1200"/>
              </a:spcBef>
              <a:spcAft>
                <a:spcPts val="0"/>
              </a:spcAft>
              <a:buNone/>
            </a:pPr>
            <a:r>
              <a:rPr lang="en" sz="2000">
                <a:solidFill>
                  <a:schemeClr val="dk1"/>
                </a:solidFill>
              </a:rPr>
              <a:t>An API endpoint is like a remote function that you can call from another application to interact with a backend server.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For example, a client application, like a web browser, can call an API endpoint to interact with data resources represented and managed by the backend server.</a:t>
            </a:r>
            <a:endParaRPr sz="20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1" name="Shape 831"/>
        <p:cNvGrpSpPr/>
        <p:nvPr/>
      </p:nvGrpSpPr>
      <p:grpSpPr>
        <a:xfrm>
          <a:off x="0" y="0"/>
          <a:ext cx="0" cy="0"/>
          <a:chOff x="0" y="0"/>
          <a:chExt cx="0" cy="0"/>
        </a:xfrm>
      </p:grpSpPr>
      <p:sp>
        <p:nvSpPr>
          <p:cNvPr id="832" name="Google Shape;832;p11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3" name="Google Shape;833;p11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4" name="Google Shape;834;p11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835" name="Google Shape;835;p11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For developing any application, the product manager provides a high level documentation of the end points in form of a json file</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rPr>
              <a:t>Swagger:</a:t>
            </a:r>
            <a:endParaRPr b="1"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Swagger is a tool used by product managers and developers alike to define API endpoints, after which the development team will develop the APIs based on the provided definitions.</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9" name="Shape 839"/>
        <p:cNvGrpSpPr/>
        <p:nvPr/>
      </p:nvGrpSpPr>
      <p:grpSpPr>
        <a:xfrm>
          <a:off x="0" y="0"/>
          <a:ext cx="0" cy="0"/>
          <a:chOff x="0" y="0"/>
          <a:chExt cx="0" cy="0"/>
        </a:xfrm>
      </p:grpSpPr>
      <p:sp>
        <p:nvSpPr>
          <p:cNvPr id="840" name="Google Shape;840;p11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1" name="Google Shape;841;p11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2" name="Google Shape;842;p11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pic>
        <p:nvPicPr>
          <p:cNvPr id="843" name="Google Shape;843;p118"/>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7" name="Shape 847"/>
        <p:cNvGrpSpPr/>
        <p:nvPr/>
      </p:nvGrpSpPr>
      <p:grpSpPr>
        <a:xfrm>
          <a:off x="0" y="0"/>
          <a:ext cx="0" cy="0"/>
          <a:chOff x="0" y="0"/>
          <a:chExt cx="0" cy="0"/>
        </a:xfrm>
      </p:grpSpPr>
      <p:sp>
        <p:nvSpPr>
          <p:cNvPr id="848" name="Google Shape;848;p11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9" name="Google Shape;849;p11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0" name="Google Shape;850;p11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project</a:t>
            </a:r>
            <a:endParaRPr b="0" i="0" sz="3000" u="none" cap="none" strike="noStrike">
              <a:solidFill>
                <a:srgbClr val="FFFFFF"/>
              </a:solidFill>
              <a:latin typeface="Calibri"/>
              <a:ea typeface="Calibri"/>
              <a:cs typeface="Calibri"/>
              <a:sym typeface="Calibri"/>
            </a:endParaRPr>
          </a:p>
        </p:txBody>
      </p:sp>
      <p:sp>
        <p:nvSpPr>
          <p:cNvPr id="851" name="Google Shape;851;p11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The Maven project structure is declared in the form of an XML file called pom.xml, or commonly referred to as Project Object Model (POM), this file is the fundamental unit of work in the entire Maven system.</a:t>
            </a:r>
            <a:endParaRPr sz="2000">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5" name="Shape 855"/>
        <p:cNvGrpSpPr/>
        <p:nvPr/>
      </p:nvGrpSpPr>
      <p:grpSpPr>
        <a:xfrm>
          <a:off x="0" y="0"/>
          <a:ext cx="0" cy="0"/>
          <a:chOff x="0" y="0"/>
          <a:chExt cx="0" cy="0"/>
        </a:xfrm>
      </p:grpSpPr>
      <p:sp>
        <p:nvSpPr>
          <p:cNvPr id="856" name="Google Shape;856;p12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7" name="Google Shape;857;p12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8" name="Google Shape;858;p12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project</a:t>
            </a:r>
            <a:endParaRPr b="0" i="0" sz="3000" u="none" cap="none" strike="noStrike">
              <a:solidFill>
                <a:srgbClr val="FFFFFF"/>
              </a:solidFill>
              <a:latin typeface="Calibri"/>
              <a:ea typeface="Calibri"/>
              <a:cs typeface="Calibri"/>
              <a:sym typeface="Calibri"/>
            </a:endParaRPr>
          </a:p>
        </p:txBody>
      </p:sp>
      <p:pic>
        <p:nvPicPr>
          <p:cNvPr id="859" name="Google Shape;859;p120"/>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3" name="Shape 863"/>
        <p:cNvGrpSpPr/>
        <p:nvPr/>
      </p:nvGrpSpPr>
      <p:grpSpPr>
        <a:xfrm>
          <a:off x="0" y="0"/>
          <a:ext cx="0" cy="0"/>
          <a:chOff x="0" y="0"/>
          <a:chExt cx="0" cy="0"/>
        </a:xfrm>
      </p:grpSpPr>
      <p:sp>
        <p:nvSpPr>
          <p:cNvPr id="864" name="Google Shape;864;p12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5" name="Google Shape;865;p12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6" name="Google Shape;866;p12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project</a:t>
            </a:r>
            <a:endParaRPr b="0" i="0" sz="3000" u="none" cap="none" strike="noStrike">
              <a:solidFill>
                <a:srgbClr val="FFFFFF"/>
              </a:solidFill>
              <a:latin typeface="Calibri"/>
              <a:ea typeface="Calibri"/>
              <a:cs typeface="Calibri"/>
              <a:sym typeface="Calibri"/>
            </a:endParaRPr>
          </a:p>
        </p:txBody>
      </p:sp>
      <p:pic>
        <p:nvPicPr>
          <p:cNvPr id="867" name="Google Shape;867;p121"/>
          <p:cNvPicPr preferRelativeResize="0"/>
          <p:nvPr/>
        </p:nvPicPr>
        <p:blipFill>
          <a:blip r:embed="rId4">
            <a:alphaModFix/>
          </a:blip>
          <a:stretch>
            <a:fillRect/>
          </a:stretch>
        </p:blipFill>
        <p:spPr>
          <a:xfrm>
            <a:off x="379813" y="636900"/>
            <a:ext cx="8384371" cy="45066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1" name="Shape 871"/>
        <p:cNvGrpSpPr/>
        <p:nvPr/>
      </p:nvGrpSpPr>
      <p:grpSpPr>
        <a:xfrm>
          <a:off x="0" y="0"/>
          <a:ext cx="0" cy="0"/>
          <a:chOff x="0" y="0"/>
          <a:chExt cx="0" cy="0"/>
        </a:xfrm>
      </p:grpSpPr>
      <p:sp>
        <p:nvSpPr>
          <p:cNvPr id="872" name="Google Shape;872;p12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3" name="Google Shape;873;p12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4" name="Google Shape;874;p12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project</a:t>
            </a:r>
            <a:endParaRPr b="0" i="0" sz="3000" u="none" cap="none" strike="noStrike">
              <a:solidFill>
                <a:srgbClr val="FFFFFF"/>
              </a:solidFill>
              <a:latin typeface="Calibri"/>
              <a:ea typeface="Calibri"/>
              <a:cs typeface="Calibri"/>
              <a:sym typeface="Calibri"/>
            </a:endParaRPr>
          </a:p>
        </p:txBody>
      </p:sp>
      <p:sp>
        <p:nvSpPr>
          <p:cNvPr id="875" name="Google Shape;875;p12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POM</a:t>
            </a:r>
            <a:r>
              <a:rPr lang="en" sz="2000">
                <a:solidFill>
                  <a:schemeClr val="dk1"/>
                </a:solidFill>
              </a:rPr>
              <a:t>: A project contains configuration files, the project’s dependencies and all other little pieces that come into play to give code life. POM is actually a one-stop-shop for all the things that are related to the project.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While a task or a goal (a basic unit of work in Maven representing a specific task, thus contributing to building the project) is executed, maven reads the POM in the current directory, gets the needed configuration information and then executes the goal. Dependency in Maven is usually a JAR class that the project depends on and is added to the classpath when a goal or a task is executed.</a:t>
            </a:r>
            <a:endParaRPr sz="2000">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9" name="Shape 879"/>
        <p:cNvGrpSpPr/>
        <p:nvPr/>
      </p:nvGrpSpPr>
      <p:grpSpPr>
        <a:xfrm>
          <a:off x="0" y="0"/>
          <a:ext cx="0" cy="0"/>
          <a:chOff x="0" y="0"/>
          <a:chExt cx="0" cy="0"/>
        </a:xfrm>
      </p:grpSpPr>
      <p:sp>
        <p:nvSpPr>
          <p:cNvPr id="880" name="Google Shape;880;p12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1" name="Google Shape;881;p12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2" name="Google Shape;882;p12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Getting started with project</a:t>
            </a:r>
            <a:endParaRPr b="0" i="0" sz="3000" u="none" cap="none" strike="noStrike">
              <a:solidFill>
                <a:srgbClr val="FFFFFF"/>
              </a:solidFill>
              <a:latin typeface="Calibri"/>
              <a:ea typeface="Calibri"/>
              <a:cs typeface="Calibri"/>
              <a:sym typeface="Calibri"/>
            </a:endParaRPr>
          </a:p>
        </p:txBody>
      </p:sp>
      <p:sp>
        <p:nvSpPr>
          <p:cNvPr id="883" name="Google Shape;883;p12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rPr>
              <a:t>Difference between a module and a project:</a:t>
            </a:r>
            <a:endParaRPr b="1" sz="2000">
              <a:solidFill>
                <a:schemeClr val="dk1"/>
              </a:solidFill>
            </a:endParaRPr>
          </a:p>
          <a:p>
            <a:pPr indent="0" lvl="0" marL="0" rtl="0" algn="l">
              <a:lnSpc>
                <a:spcPct val="115000"/>
              </a:lnSpc>
              <a:spcBef>
                <a:spcPts val="1200"/>
              </a:spcBef>
              <a:spcAft>
                <a:spcPts val="0"/>
              </a:spcAft>
              <a:buNone/>
            </a:pPr>
            <a:r>
              <a:rPr lang="en" sz="2000">
                <a:solidFill>
                  <a:schemeClr val="dk1"/>
                </a:solidFill>
              </a:rPr>
              <a:t>To create a Maven module, you need to already have a Maven project available, and a maven project may have many sub-modules, where each sub-module represents a specific functionality of the project.</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A project is always derivable but a sub-module is always dependable.</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We will declare three sub-modules in the main module of Proman project namely </a:t>
            </a:r>
            <a:r>
              <a:rPr b="1" lang="en" sz="2000">
                <a:solidFill>
                  <a:schemeClr val="dk1"/>
                </a:solidFill>
              </a:rPr>
              <a:t>proman-api</a:t>
            </a:r>
            <a:r>
              <a:rPr lang="en" sz="2000">
                <a:solidFill>
                  <a:schemeClr val="dk1"/>
                </a:solidFill>
              </a:rPr>
              <a:t>, </a:t>
            </a:r>
            <a:r>
              <a:rPr b="1" lang="en" sz="2000">
                <a:solidFill>
                  <a:schemeClr val="dk1"/>
                </a:solidFill>
              </a:rPr>
              <a:t>proman-db</a:t>
            </a:r>
            <a:r>
              <a:rPr lang="en" sz="2000">
                <a:solidFill>
                  <a:schemeClr val="dk1"/>
                </a:solidFill>
              </a:rPr>
              <a:t>, </a:t>
            </a:r>
            <a:r>
              <a:rPr b="1" lang="en" sz="2000">
                <a:solidFill>
                  <a:schemeClr val="dk1"/>
                </a:solidFill>
              </a:rPr>
              <a:t>proman-service</a:t>
            </a:r>
            <a:r>
              <a:rPr lang="en" sz="2000">
                <a:solidFill>
                  <a:schemeClr val="dk1"/>
                </a:solidFill>
              </a:rPr>
              <a:t>.</a:t>
            </a:r>
            <a:endParaRPr sz="2000">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7" name="Shape 887"/>
        <p:cNvGrpSpPr/>
        <p:nvPr/>
      </p:nvGrpSpPr>
      <p:grpSpPr>
        <a:xfrm>
          <a:off x="0" y="0"/>
          <a:ext cx="0" cy="0"/>
          <a:chOff x="0" y="0"/>
          <a:chExt cx="0" cy="0"/>
        </a:xfrm>
      </p:grpSpPr>
      <p:sp>
        <p:nvSpPr>
          <p:cNvPr id="888" name="Google Shape;888;p12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9" name="Google Shape;889;p12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0" name="Google Shape;890;p12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Maven Dependencies</a:t>
            </a:r>
            <a:endParaRPr b="0" i="0" sz="3000" u="none" cap="none" strike="noStrike">
              <a:solidFill>
                <a:srgbClr val="FFFFFF"/>
              </a:solidFill>
              <a:latin typeface="Calibri"/>
              <a:ea typeface="Calibri"/>
              <a:cs typeface="Calibri"/>
              <a:sym typeface="Calibri"/>
            </a:endParaRPr>
          </a:p>
        </p:txBody>
      </p:sp>
      <p:pic>
        <p:nvPicPr>
          <p:cNvPr id="891" name="Google Shape;891;p124"/>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5" name="Shape 895"/>
        <p:cNvGrpSpPr/>
        <p:nvPr/>
      </p:nvGrpSpPr>
      <p:grpSpPr>
        <a:xfrm>
          <a:off x="0" y="0"/>
          <a:ext cx="0" cy="0"/>
          <a:chOff x="0" y="0"/>
          <a:chExt cx="0" cy="0"/>
        </a:xfrm>
      </p:grpSpPr>
      <p:sp>
        <p:nvSpPr>
          <p:cNvPr id="896" name="Google Shape;896;p12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7" name="Google Shape;897;p12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8" name="Google Shape;898;p12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Maven Dependencies</a:t>
            </a:r>
            <a:endParaRPr b="0" i="0" sz="3000" u="none" cap="none" strike="noStrike">
              <a:solidFill>
                <a:srgbClr val="FFFFFF"/>
              </a:solidFill>
              <a:latin typeface="Calibri"/>
              <a:ea typeface="Calibri"/>
              <a:cs typeface="Calibri"/>
              <a:sym typeface="Calibri"/>
            </a:endParaRPr>
          </a:p>
        </p:txBody>
      </p:sp>
      <p:pic>
        <p:nvPicPr>
          <p:cNvPr id="899" name="Google Shape;899;p125"/>
          <p:cNvPicPr preferRelativeResize="0"/>
          <p:nvPr/>
        </p:nvPicPr>
        <p:blipFill>
          <a:blip r:embed="rId4">
            <a:alphaModFix/>
          </a:blip>
          <a:stretch>
            <a:fillRect/>
          </a:stretch>
        </p:blipFill>
        <p:spPr>
          <a:xfrm>
            <a:off x="379813" y="636900"/>
            <a:ext cx="8384371" cy="450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